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4" r:id="rId2"/>
    <p:sldId id="331" r:id="rId3"/>
    <p:sldId id="333" r:id="rId4"/>
    <p:sldId id="334" r:id="rId5"/>
    <p:sldId id="335" r:id="rId6"/>
    <p:sldId id="336" r:id="rId7"/>
    <p:sldId id="337" r:id="rId8"/>
    <p:sldId id="366" r:id="rId9"/>
    <p:sldId id="338" r:id="rId10"/>
    <p:sldId id="352" r:id="rId11"/>
    <p:sldId id="356" r:id="rId12"/>
    <p:sldId id="353" r:id="rId13"/>
    <p:sldId id="367" r:id="rId14"/>
    <p:sldId id="355" r:id="rId15"/>
    <p:sldId id="354" r:id="rId16"/>
    <p:sldId id="357" r:id="rId17"/>
    <p:sldId id="359" r:id="rId18"/>
    <p:sldId id="362" r:id="rId19"/>
    <p:sldId id="368" r:id="rId20"/>
    <p:sldId id="363" r:id="rId21"/>
    <p:sldId id="358" r:id="rId22"/>
    <p:sldId id="351" r:id="rId23"/>
    <p:sldId id="364" r:id="rId24"/>
    <p:sldId id="365" r:id="rId25"/>
    <p:sldId id="339" r:id="rId26"/>
    <p:sldId id="340" r:id="rId27"/>
    <p:sldId id="361" r:id="rId28"/>
    <p:sldId id="360" r:id="rId2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0C41707-0A8A-4682-9B54-522768115F56}">
          <p14:sldIdLst>
            <p14:sldId id="264"/>
            <p14:sldId id="331"/>
            <p14:sldId id="333"/>
            <p14:sldId id="334"/>
          </p14:sldIdLst>
        </p14:section>
        <p14:section name="Floorplaning" id="{FD291D3B-1D75-4454-948B-9CD999214B55}">
          <p14:sldIdLst>
            <p14:sldId id="335"/>
            <p14:sldId id="336"/>
            <p14:sldId id="337"/>
            <p14:sldId id="366"/>
            <p14:sldId id="338"/>
            <p14:sldId id="352"/>
            <p14:sldId id="356"/>
            <p14:sldId id="353"/>
            <p14:sldId id="367"/>
            <p14:sldId id="355"/>
            <p14:sldId id="354"/>
            <p14:sldId id="357"/>
            <p14:sldId id="359"/>
            <p14:sldId id="362"/>
            <p14:sldId id="368"/>
            <p14:sldId id="363"/>
            <p14:sldId id="358"/>
            <p14:sldId id="351"/>
            <p14:sldId id="364"/>
            <p14:sldId id="365"/>
            <p14:sldId id="339"/>
            <p14:sldId id="340"/>
          </p14:sldIdLst>
        </p14:section>
        <p14:section name="Untitled Section" id="{2CDF4BF7-6E2D-409D-8658-D9532D082C53}">
          <p14:sldIdLst>
            <p14:sldId id="361"/>
            <p14:sldId id="360"/>
          </p14:sldIdLst>
        </p14:section>
        <p14:section name="Untitled Section" id="{CAC6BAE2-5E9B-464C-BB83-2CD9C822A67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A01E"/>
    <a:srgbClr val="FFFF99"/>
    <a:srgbClr val="FA8214"/>
    <a:srgbClr val="82BE3C"/>
    <a:srgbClr val="FF29F5"/>
    <a:srgbClr val="50AAE6"/>
    <a:srgbClr val="5A6EB4"/>
    <a:srgbClr val="A00078"/>
    <a:srgbClr val="A01E28"/>
    <a:srgbClr val="A08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58" autoAdjust="0"/>
    <p:restoredTop sz="96149" autoAdjust="0"/>
  </p:normalViewPr>
  <p:slideViewPr>
    <p:cSldViewPr>
      <p:cViewPr>
        <p:scale>
          <a:sx n="100" d="100"/>
          <a:sy n="100" d="100"/>
        </p:scale>
        <p:origin x="888" y="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46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94"/>
    </p:cViewPr>
  </p:sorterViewPr>
  <p:notesViewPr>
    <p:cSldViewPr>
      <p:cViewPr varScale="1">
        <p:scale>
          <a:sx n="82" d="100"/>
          <a:sy n="82" d="100"/>
        </p:scale>
        <p:origin x="39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660775" y="468313"/>
            <a:ext cx="27590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" charset="0"/>
              </a:defRPr>
            </a:lvl1pPr>
          </a:lstStyle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541338" y="8532813"/>
            <a:ext cx="310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de-DE" sz="800"/>
              <a:t>KIT – University of the State of Baden-Wuerttemberg and </a:t>
            </a:r>
            <a:br>
              <a:rPr lang="en-US" altLang="de-DE" sz="800"/>
            </a:br>
            <a:r>
              <a:rPr lang="en-US" altLang="de-DE" sz="800"/>
              <a:t>National Laboratory of the Helmholtz Association</a:t>
            </a:r>
          </a:p>
        </p:txBody>
      </p:sp>
      <p:pic>
        <p:nvPicPr>
          <p:cNvPr id="9223" name="Picture 11" descr="KIT-Logo-rgb_d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188913"/>
            <a:ext cx="1008063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0579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de-DE" altLang="de-DE"/>
              <a:t>Prof. Dr. Max Mustermann | </a:t>
            </a:r>
            <a:br>
              <a:rPr lang="de-DE" altLang="de-DE"/>
            </a:br>
            <a:r>
              <a:rPr lang="de-DE" altLang="de-DE"/>
              <a:t>Name of Faculty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970BCF3-701C-4E03-9023-30B55021831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32367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5" name="Picture 9" descr="II_rahmen_neu_tite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96875" y="6475413"/>
            <a:ext cx="367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de-DE" sz="800" dirty="0"/>
              <a:t>KIT – University of the State of Baden-Wuerttemberg and </a:t>
            </a:r>
            <a:br>
              <a:rPr lang="en-US" altLang="de-DE" sz="800" dirty="0"/>
            </a:br>
            <a:r>
              <a:rPr lang="en-US" altLang="de-DE" sz="800" dirty="0"/>
              <a:t>National Research Center of the Helmholtz Association</a:t>
            </a:r>
            <a:r>
              <a:rPr lang="de-DE" altLang="de-DE" sz="800" dirty="0"/>
              <a:t> </a:t>
            </a:r>
            <a:endParaRPr lang="en-US" altLang="de-DE" sz="800" dirty="0"/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385763" y="3367088"/>
            <a:ext cx="4537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altLang="de-DE" sz="1000" dirty="0" err="1">
                <a:solidFill>
                  <a:schemeClr val="bg1"/>
                </a:solidFill>
              </a:rPr>
              <a:t>Asic</a:t>
            </a:r>
            <a:r>
              <a:rPr lang="fr-FR" altLang="de-DE" sz="1000" dirty="0">
                <a:solidFill>
                  <a:schemeClr val="bg1"/>
                </a:solidFill>
              </a:rPr>
              <a:t> and Detector</a:t>
            </a:r>
            <a:r>
              <a:rPr lang="fr-FR" altLang="de-DE" sz="1000" baseline="0" dirty="0">
                <a:solidFill>
                  <a:schemeClr val="bg1"/>
                </a:solidFill>
              </a:rPr>
              <a:t> </a:t>
            </a:r>
            <a:r>
              <a:rPr lang="fr-FR" altLang="de-DE" sz="1000" baseline="0" dirty="0" err="1">
                <a:solidFill>
                  <a:schemeClr val="bg1"/>
                </a:solidFill>
              </a:rPr>
              <a:t>Lab</a:t>
            </a:r>
            <a:r>
              <a:rPr lang="fr-FR" altLang="de-DE" sz="1000" baseline="0" dirty="0">
                <a:solidFill>
                  <a:schemeClr val="bg1"/>
                </a:solidFill>
              </a:rPr>
              <a:t> - </a:t>
            </a:r>
            <a:r>
              <a:rPr lang="fr-FR" altLang="de-DE" sz="1000" dirty="0">
                <a:solidFill>
                  <a:schemeClr val="bg1"/>
                </a:solidFill>
              </a:rPr>
              <a:t>IPE</a:t>
            </a:r>
            <a:endParaRPr lang="de-DE" altLang="de-DE" sz="1000" dirty="0">
              <a:solidFill>
                <a:schemeClr val="bg1"/>
              </a:solidFill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1600" b="1">
                <a:solidFill>
                  <a:schemeClr val="bg1"/>
                </a:solidFill>
                <a:latin typeface="Arial" charset="0"/>
              </a:rPr>
              <a:t>www.kit.edu</a:t>
            </a:r>
          </a:p>
        </p:txBody>
      </p:sp>
      <p:pic>
        <p:nvPicPr>
          <p:cNvPr id="26640" name="Picture 13" descr="KIT-Logo-rgb_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200" y="6354000"/>
            <a:ext cx="504000" cy="5040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3203848" y="4077072"/>
            <a:ext cx="3888432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1701800" y="6445250"/>
            <a:ext cx="4248150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4123908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59563" y="333375"/>
            <a:ext cx="2089150" cy="5759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0525" y="333375"/>
            <a:ext cx="6116638" cy="5759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1701800" y="6445250"/>
            <a:ext cx="4248150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1483593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4033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5522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326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850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9466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93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1701800" y="6445250"/>
            <a:ext cx="4248150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1977935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1701800" y="6445250"/>
            <a:ext cx="4248150" cy="3603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/>
              <a:t>Prof. Max Mustermann - Title</a:t>
            </a:r>
          </a:p>
        </p:txBody>
      </p:sp>
    </p:spTree>
    <p:extLst>
      <p:ext uri="{BB962C8B-B14F-4D97-AF65-F5344CB8AC3E}">
        <p14:creationId xmlns:p14="http://schemas.microsoft.com/office/powerpoint/2010/main" val="3369676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/>
              <a:t>Click to add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/>
              <a:t>Click to add text</a:t>
            </a:r>
          </a:p>
          <a:p>
            <a:pPr lvl="1"/>
            <a:r>
              <a:rPr lang="en-US" altLang="de-DE"/>
              <a:t>Second level</a:t>
            </a:r>
          </a:p>
          <a:p>
            <a:pPr lvl="2"/>
            <a:r>
              <a:rPr lang="en-US" altLang="de-DE"/>
              <a:t>Third level</a:t>
            </a:r>
          </a:p>
          <a:p>
            <a:pPr lvl="3"/>
            <a:r>
              <a:rPr lang="en-US" altLang="de-DE"/>
              <a:t>Fourth level</a:t>
            </a:r>
          </a:p>
          <a:p>
            <a:pPr lvl="4"/>
            <a:r>
              <a:rPr lang="en-US" altLang="de-DE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011863" y="6453188"/>
            <a:ext cx="27368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de-DE" sz="900" dirty="0" err="1"/>
              <a:t>Asic</a:t>
            </a:r>
            <a:r>
              <a:rPr lang="en-US" altLang="de-DE" sz="900" baseline="0" dirty="0"/>
              <a:t> and Detector Lab - IPE</a:t>
            </a:r>
            <a:endParaRPr lang="en-US" altLang="de-DE" sz="900" dirty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5" y="6445250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fld id="{A2177219-4D79-4D82-A800-567BDD8316C6}" type="slidenum">
              <a:rPr lang="de-DE" sz="900" b="1">
                <a:latin typeface="Arial" charset="0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de-DE" sz="900" b="1">
              <a:latin typeface="Arial" charset="0"/>
            </a:endParaRPr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612775" y="6445250"/>
            <a:ext cx="8636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fld id="{FA390034-B22F-454C-98D5-B3B46940354E}" type="datetime1">
              <a:rPr lang="de-DE" altLang="de-DE" sz="900"/>
              <a:pPr/>
              <a:t>14.06.2016</a:t>
            </a:fld>
            <a:endParaRPr lang="de-DE" altLang="de-DE" sz="900"/>
          </a:p>
        </p:txBody>
      </p:sp>
      <p:pic>
        <p:nvPicPr>
          <p:cNvPr id="1037" name="Picture 9" descr="KITlogo_4c_frutige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41313"/>
            <a:ext cx="108426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0"/>
          <p:cNvSpPr txBox="1">
            <a:spLocks noChangeArrowheads="1"/>
          </p:cNvSpPr>
          <p:nvPr userDrawn="1"/>
        </p:nvSpPr>
        <p:spPr bwMode="auto">
          <a:xfrm>
            <a:off x="2371453" y="6445251"/>
            <a:ext cx="27368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900" dirty="0"/>
              <a:t>Prof. Ivan </a:t>
            </a:r>
            <a:r>
              <a:rPr lang="en-US" altLang="de-DE" sz="900" dirty="0" err="1"/>
              <a:t>Peric</a:t>
            </a:r>
            <a:r>
              <a:rPr lang="en-US" altLang="de-DE" sz="900" dirty="0"/>
              <a:t> – Design </a:t>
            </a:r>
            <a:r>
              <a:rPr lang="en-US" altLang="de-DE" sz="900" dirty="0" err="1"/>
              <a:t>Digitaler</a:t>
            </a:r>
            <a:r>
              <a:rPr lang="en-US" altLang="de-DE" sz="900" dirty="0"/>
              <a:t> </a:t>
            </a:r>
            <a:r>
              <a:rPr lang="en-US" altLang="de-DE" sz="900" dirty="0" err="1"/>
              <a:t>Schaltkreise</a:t>
            </a:r>
            <a:endParaRPr lang="en-US" altLang="de-DE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325" indent="-314325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90575" indent="-314325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>
          <a:solidFill>
            <a:schemeClr val="tx1"/>
          </a:solidFill>
          <a:latin typeface="+mn-lt"/>
        </a:defRPr>
      </a:lvl2pPr>
      <a:lvl3pPr marL="1209675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3pPr>
      <a:lvl4pPr marL="1657350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95500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ichard.leys@kit.edu" TargetMode="External"/><Relationship Id="rId2" Type="http://schemas.openxmlformats.org/officeDocument/2006/relationships/hyperlink" Target="mailto:ivan.peric@kit.ed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e.drexel.edu/courses/ECE-E431/latch-up/latch-up.html" TargetMode="External"/><Relationship Id="rId2" Type="http://schemas.openxmlformats.org/officeDocument/2006/relationships/hyperlink" Target="http://www.analog.com/library/analogDialogue/archives/35-05/latchup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395288" y="1412875"/>
            <a:ext cx="83899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 b="1">
                <a:solidFill>
                  <a:schemeClr val="tx2"/>
                </a:solidFill>
                <a:latin typeface="Arial" pitchFamily="34" charset="0"/>
              </a:defRPr>
            </a:lvl1pPr>
            <a:lvl2pPr eaLnBrk="0" hangingPunct="0">
              <a:defRPr sz="2400" b="1">
                <a:solidFill>
                  <a:schemeClr val="tx2"/>
                </a:solidFill>
                <a:latin typeface="Arial" pitchFamily="34" charset="0"/>
              </a:defRPr>
            </a:lvl2pPr>
            <a:lvl3pPr eaLnBrk="0" hangingPunct="0">
              <a:defRPr sz="2400" b="1">
                <a:solidFill>
                  <a:schemeClr val="tx2"/>
                </a:solidFill>
                <a:latin typeface="Arial" pitchFamily="34" charset="0"/>
              </a:defRPr>
            </a:lvl3pPr>
            <a:lvl4pPr eaLnBrk="0" hangingPunct="0">
              <a:defRPr sz="2400" b="1">
                <a:solidFill>
                  <a:schemeClr val="tx2"/>
                </a:solidFill>
                <a:latin typeface="Arial" pitchFamily="34" charset="0"/>
              </a:defRPr>
            </a:lvl4pPr>
            <a:lvl5pPr eaLnBrk="0" hangingPunct="0">
              <a:defRPr sz="2400" b="1">
                <a:solidFill>
                  <a:schemeClr val="tx2"/>
                </a:solidFill>
                <a:latin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de-DE" sz="2600" dirty="0"/>
              <a:t>Design </a:t>
            </a:r>
            <a:r>
              <a:rPr lang="en-US" altLang="de-DE" sz="2600" dirty="0" err="1"/>
              <a:t>Digitaler</a:t>
            </a:r>
            <a:r>
              <a:rPr lang="en-US" altLang="de-DE" sz="2600" dirty="0"/>
              <a:t> </a:t>
            </a:r>
            <a:r>
              <a:rPr lang="en-US" altLang="de-DE" sz="2600" dirty="0" err="1"/>
              <a:t>Schaltkreise</a:t>
            </a:r>
            <a:br>
              <a:rPr lang="en-US" altLang="de-DE" sz="2600" dirty="0"/>
            </a:br>
            <a:endParaRPr lang="en-US" altLang="de-DE" sz="2200" dirty="0"/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396875" y="2349500"/>
            <a:ext cx="8370888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sz="1600" b="1" dirty="0">
                <a:solidFill>
                  <a:srgbClr val="000000"/>
                </a:solidFill>
              </a:rPr>
              <a:t>Place and route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288" y="4077072"/>
            <a:ext cx="6923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err="1"/>
              <a:t>Prof.</a:t>
            </a:r>
            <a:r>
              <a:rPr lang="en-GB" baseline="0" dirty="0"/>
              <a:t> Ivan </a:t>
            </a:r>
            <a:r>
              <a:rPr lang="en-GB" baseline="0" dirty="0" err="1"/>
              <a:t>Peric</a:t>
            </a:r>
            <a:r>
              <a:rPr lang="en-GB" baseline="0" dirty="0"/>
              <a:t> </a:t>
            </a:r>
            <a:r>
              <a:rPr lang="en-GB" baseline="0" dirty="0">
                <a:hlinkClick r:id="rId2"/>
              </a:rPr>
              <a:t>ivan.peric@kit.edu</a:t>
            </a:r>
            <a:endParaRPr lang="en-GB" baseline="0" dirty="0"/>
          </a:p>
          <a:p>
            <a:pPr algn="l"/>
            <a:r>
              <a:rPr lang="en-GB" dirty="0"/>
              <a:t>Richard</a:t>
            </a:r>
            <a:r>
              <a:rPr lang="en-GB" baseline="0" dirty="0"/>
              <a:t> Leys </a:t>
            </a:r>
            <a:r>
              <a:rPr lang="en-GB" baseline="0" dirty="0">
                <a:hlinkClick r:id="rId3"/>
              </a:rPr>
              <a:t>richard.leys@kit.edu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941168"/>
            <a:ext cx="1584176" cy="72200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IO Placement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1847764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IO cells can be placed: </a:t>
            </a:r>
          </a:p>
          <a:p>
            <a:pPr lvl="1"/>
            <a:r>
              <a:rPr lang="en-GB" dirty="0"/>
              <a:t>outside the core area: Ring IO</a:t>
            </a:r>
          </a:p>
          <a:p>
            <a:pPr lvl="1"/>
            <a:r>
              <a:rPr lang="en-GB" dirty="0"/>
              <a:t>Inside the core area: Area I/O</a:t>
            </a:r>
          </a:p>
          <a:p>
            <a:pPr lvl="2"/>
            <a:r>
              <a:rPr lang="en-GB" dirty="0"/>
              <a:t>If design is big, it gives more freedom</a:t>
            </a:r>
          </a:p>
          <a:p>
            <a:r>
              <a:rPr lang="en-GB" dirty="0"/>
              <a:t>Connection PADS can be placed: </a:t>
            </a:r>
          </a:p>
          <a:p>
            <a:pPr lvl="1"/>
            <a:r>
              <a:rPr lang="en-GB" dirty="0"/>
              <a:t>around the die: PADS for wire bonding</a:t>
            </a:r>
          </a:p>
          <a:p>
            <a:pPr lvl="1"/>
            <a:r>
              <a:rPr lang="en-GB" dirty="0"/>
              <a:t>on the area for flip-chip connection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651465" y="4535747"/>
            <a:ext cx="323080" cy="1227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6" name="Rectangle 25"/>
          <p:cNvSpPr/>
          <p:nvPr/>
        </p:nvSpPr>
        <p:spPr>
          <a:xfrm>
            <a:off x="1651465" y="4391731"/>
            <a:ext cx="323080" cy="1227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7" name="Rectangle 26"/>
          <p:cNvSpPr/>
          <p:nvPr/>
        </p:nvSpPr>
        <p:spPr>
          <a:xfrm>
            <a:off x="1651465" y="4247715"/>
            <a:ext cx="323080" cy="1227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8" name="Rectangle 27"/>
          <p:cNvSpPr/>
          <p:nvPr/>
        </p:nvSpPr>
        <p:spPr>
          <a:xfrm>
            <a:off x="1651465" y="3959683"/>
            <a:ext cx="323080" cy="1227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9" name="Rectangle 28"/>
          <p:cNvSpPr/>
          <p:nvPr/>
        </p:nvSpPr>
        <p:spPr>
          <a:xfrm>
            <a:off x="1651465" y="4103699"/>
            <a:ext cx="323080" cy="1227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30" name="Rectangle 29"/>
          <p:cNvSpPr/>
          <p:nvPr/>
        </p:nvSpPr>
        <p:spPr>
          <a:xfrm>
            <a:off x="1651465" y="3814177"/>
            <a:ext cx="323080" cy="1227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grpSp>
        <p:nvGrpSpPr>
          <p:cNvPr id="31" name="Group 30"/>
          <p:cNvGrpSpPr/>
          <p:nvPr/>
        </p:nvGrpSpPr>
        <p:grpSpPr>
          <a:xfrm rot="5400000">
            <a:off x="2238224" y="3202258"/>
            <a:ext cx="323080" cy="844333"/>
            <a:chOff x="5434364" y="4854124"/>
            <a:chExt cx="323080" cy="844333"/>
          </a:xfrm>
        </p:grpSpPr>
        <p:sp>
          <p:nvSpPr>
            <p:cNvPr id="32" name="Rectangle 31"/>
            <p:cNvSpPr/>
            <p:nvPr/>
          </p:nvSpPr>
          <p:spPr>
            <a:xfrm>
              <a:off x="5434364" y="557569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434364" y="5431678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434364" y="5287662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434364" y="4999630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434364" y="5143646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434364" y="485412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 rot="5400000">
            <a:off x="2235171" y="4421584"/>
            <a:ext cx="323080" cy="844333"/>
            <a:chOff x="5434364" y="4854124"/>
            <a:chExt cx="323080" cy="844333"/>
          </a:xfrm>
        </p:grpSpPr>
        <p:sp>
          <p:nvSpPr>
            <p:cNvPr id="39" name="Rectangle 38"/>
            <p:cNvSpPr/>
            <p:nvPr/>
          </p:nvSpPr>
          <p:spPr>
            <a:xfrm>
              <a:off x="5434364" y="557569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434364" y="5431678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434364" y="5287662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434364" y="4999630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434364" y="5143646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434364" y="485412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grpSp>
        <p:nvGrpSpPr>
          <p:cNvPr id="45" name="Group 44"/>
          <p:cNvGrpSpPr/>
          <p:nvPr/>
        </p:nvGrpSpPr>
        <p:grpSpPr>
          <a:xfrm rot="10800000">
            <a:off x="2854811" y="3825548"/>
            <a:ext cx="323080" cy="844333"/>
            <a:chOff x="5434364" y="4854124"/>
            <a:chExt cx="323080" cy="844333"/>
          </a:xfrm>
        </p:grpSpPr>
        <p:sp>
          <p:nvSpPr>
            <p:cNvPr id="46" name="Rectangle 45"/>
            <p:cNvSpPr/>
            <p:nvPr/>
          </p:nvSpPr>
          <p:spPr>
            <a:xfrm>
              <a:off x="5434364" y="557569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434364" y="5431678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434364" y="5287662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434364" y="4999630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434364" y="5143646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434364" y="485412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88464" y="3825548"/>
            <a:ext cx="830413" cy="81564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933056"/>
            <a:ext cx="725914" cy="636906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6156176" y="1595249"/>
            <a:ext cx="2034110" cy="183375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ectangle 109"/>
          <p:cNvSpPr/>
          <p:nvPr/>
        </p:nvSpPr>
        <p:spPr>
          <a:xfrm>
            <a:off x="1651465" y="4679763"/>
            <a:ext cx="307944" cy="3255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11" name="Rectangle 110"/>
          <p:cNvSpPr/>
          <p:nvPr/>
        </p:nvSpPr>
        <p:spPr>
          <a:xfrm>
            <a:off x="2855981" y="4680986"/>
            <a:ext cx="307944" cy="3255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12" name="Rectangle 111"/>
          <p:cNvSpPr/>
          <p:nvPr/>
        </p:nvSpPr>
        <p:spPr>
          <a:xfrm>
            <a:off x="2855981" y="3469051"/>
            <a:ext cx="307944" cy="3255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13" name="Rectangle 112"/>
          <p:cNvSpPr/>
          <p:nvPr/>
        </p:nvSpPr>
        <p:spPr>
          <a:xfrm>
            <a:off x="1651465" y="3461660"/>
            <a:ext cx="307944" cy="3255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14" name="TextBox 113"/>
          <p:cNvSpPr txBox="1"/>
          <p:nvPr/>
        </p:nvSpPr>
        <p:spPr>
          <a:xfrm>
            <a:off x="669621" y="5293451"/>
            <a:ext cx="169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I/O Ring</a:t>
            </a:r>
          </a:p>
        </p:txBody>
      </p:sp>
      <p:cxnSp>
        <p:nvCxnSpPr>
          <p:cNvPr id="116" name="Straight Arrow Connector 115"/>
          <p:cNvCxnSpPr/>
          <p:nvPr/>
        </p:nvCxnSpPr>
        <p:spPr>
          <a:xfrm flipV="1">
            <a:off x="1314319" y="4569962"/>
            <a:ext cx="249518" cy="7749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2993900" y="5344940"/>
            <a:ext cx="169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Core site</a:t>
            </a:r>
          </a:p>
        </p:txBody>
      </p:sp>
      <p:cxnSp>
        <p:nvCxnSpPr>
          <p:cNvPr id="119" name="Straight Arrow Connector 118"/>
          <p:cNvCxnSpPr/>
          <p:nvPr/>
        </p:nvCxnSpPr>
        <p:spPr>
          <a:xfrm flipH="1" flipV="1">
            <a:off x="2757496" y="4596875"/>
            <a:ext cx="734384" cy="7215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0" name="Group 119"/>
          <p:cNvGrpSpPr/>
          <p:nvPr/>
        </p:nvGrpSpPr>
        <p:grpSpPr>
          <a:xfrm rot="5400000">
            <a:off x="6865436" y="1419555"/>
            <a:ext cx="323080" cy="844333"/>
            <a:chOff x="5434364" y="4854124"/>
            <a:chExt cx="323080" cy="844333"/>
          </a:xfrm>
        </p:grpSpPr>
        <p:sp>
          <p:nvSpPr>
            <p:cNvPr id="121" name="Rectangle 120"/>
            <p:cNvSpPr/>
            <p:nvPr/>
          </p:nvSpPr>
          <p:spPr>
            <a:xfrm>
              <a:off x="5434364" y="557569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5434364" y="5431678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5434364" y="5287662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5434364" y="4999630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434364" y="5143646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5434364" y="485412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grpSp>
        <p:nvGrpSpPr>
          <p:cNvPr id="127" name="Group 126"/>
          <p:cNvGrpSpPr/>
          <p:nvPr/>
        </p:nvGrpSpPr>
        <p:grpSpPr>
          <a:xfrm rot="10800000">
            <a:off x="6253050" y="2051814"/>
            <a:ext cx="323080" cy="844333"/>
            <a:chOff x="5434364" y="4854124"/>
            <a:chExt cx="323080" cy="844333"/>
          </a:xfrm>
        </p:grpSpPr>
        <p:sp>
          <p:nvSpPr>
            <p:cNvPr id="128" name="Rectangle 127"/>
            <p:cNvSpPr/>
            <p:nvPr/>
          </p:nvSpPr>
          <p:spPr>
            <a:xfrm>
              <a:off x="5434364" y="557569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5434364" y="5431678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5434364" y="5287662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5434364" y="4999630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5434364" y="5143646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5434364" y="485412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pic>
        <p:nvPicPr>
          <p:cNvPr id="134" name="Picture 1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204864"/>
            <a:ext cx="725914" cy="636906"/>
          </a:xfrm>
          <a:prstGeom prst="rect">
            <a:avLst/>
          </a:prstGeom>
        </p:spPr>
      </p:pic>
      <p:sp>
        <p:nvSpPr>
          <p:cNvPr id="135" name="Rectangle 134"/>
          <p:cNvSpPr/>
          <p:nvPr/>
        </p:nvSpPr>
        <p:spPr>
          <a:xfrm>
            <a:off x="6253050" y="1677733"/>
            <a:ext cx="307944" cy="3255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36" name="Rectangle 135"/>
          <p:cNvSpPr/>
          <p:nvPr/>
        </p:nvSpPr>
        <p:spPr>
          <a:xfrm>
            <a:off x="6260617" y="2930157"/>
            <a:ext cx="307944" cy="3255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grpSp>
        <p:nvGrpSpPr>
          <p:cNvPr id="137" name="Group 136"/>
          <p:cNvGrpSpPr/>
          <p:nvPr/>
        </p:nvGrpSpPr>
        <p:grpSpPr>
          <a:xfrm rot="5400000">
            <a:off x="6893090" y="2671979"/>
            <a:ext cx="323080" cy="844333"/>
            <a:chOff x="5434364" y="4854124"/>
            <a:chExt cx="323080" cy="844333"/>
          </a:xfrm>
        </p:grpSpPr>
        <p:sp>
          <p:nvSpPr>
            <p:cNvPr id="138" name="Rectangle 137"/>
            <p:cNvSpPr/>
            <p:nvPr/>
          </p:nvSpPr>
          <p:spPr>
            <a:xfrm>
              <a:off x="5434364" y="557569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5434364" y="5431678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5434364" y="5287662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5434364" y="4999630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5434364" y="5143646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5434364" y="485412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7691499" y="1658856"/>
            <a:ext cx="307944" cy="3255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grpSp>
        <p:nvGrpSpPr>
          <p:cNvPr id="145" name="Group 144"/>
          <p:cNvGrpSpPr/>
          <p:nvPr/>
        </p:nvGrpSpPr>
        <p:grpSpPr>
          <a:xfrm rot="10800000">
            <a:off x="7699862" y="2018517"/>
            <a:ext cx="323080" cy="844333"/>
            <a:chOff x="5434364" y="4854124"/>
            <a:chExt cx="323080" cy="844333"/>
          </a:xfrm>
        </p:grpSpPr>
        <p:sp>
          <p:nvSpPr>
            <p:cNvPr id="146" name="Rectangle 145"/>
            <p:cNvSpPr/>
            <p:nvPr/>
          </p:nvSpPr>
          <p:spPr>
            <a:xfrm>
              <a:off x="5434364" y="557569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5434364" y="5431678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5434364" y="5287662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5434364" y="4999630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5434364" y="5143646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5434364" y="485412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sp>
        <p:nvSpPr>
          <p:cNvPr id="152" name="Rectangle 151"/>
          <p:cNvSpPr/>
          <p:nvPr/>
        </p:nvSpPr>
        <p:spPr>
          <a:xfrm>
            <a:off x="7692204" y="2912732"/>
            <a:ext cx="307944" cy="3255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53" name="Rectangle 152"/>
          <p:cNvSpPr/>
          <p:nvPr/>
        </p:nvSpPr>
        <p:spPr>
          <a:xfrm rot="5400000">
            <a:off x="7395229" y="1781296"/>
            <a:ext cx="323080" cy="1227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54" name="Rectangle 153"/>
          <p:cNvSpPr/>
          <p:nvPr/>
        </p:nvSpPr>
        <p:spPr>
          <a:xfrm rot="5400000">
            <a:off x="7407711" y="3032764"/>
            <a:ext cx="323080" cy="1227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56" name="TextBox 155"/>
          <p:cNvSpPr txBox="1"/>
          <p:nvPr/>
        </p:nvSpPr>
        <p:spPr>
          <a:xfrm>
            <a:off x="6588224" y="119675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Area I/O</a:t>
            </a:r>
          </a:p>
        </p:txBody>
      </p:sp>
      <p:cxnSp>
        <p:nvCxnSpPr>
          <p:cNvPr id="179" name="Straight Arrow Connector 178"/>
          <p:cNvCxnSpPr/>
          <p:nvPr/>
        </p:nvCxnSpPr>
        <p:spPr>
          <a:xfrm flipV="1">
            <a:off x="3644280" y="3284984"/>
            <a:ext cx="2655912" cy="2185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3584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683319" y="1916832"/>
            <a:ext cx="7921129" cy="410445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874875" y="2204864"/>
            <a:ext cx="6441292" cy="36719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PAD type: Wire Bonding Pads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198564"/>
            <a:ext cx="8356600" cy="459136"/>
          </a:xfrm>
        </p:spPr>
        <p:txBody>
          <a:bodyPr>
            <a:normAutofit/>
          </a:bodyPr>
          <a:lstStyle/>
          <a:p>
            <a:r>
              <a:rPr lang="en-GB" dirty="0"/>
              <a:t>Connection PADS can be around the core, with AREA IO or not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54862" y="551721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Package (ex: QSFP)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988775" y="3226199"/>
            <a:ext cx="648072" cy="634586"/>
          </a:xfrm>
          <a:prstGeom prst="rect">
            <a:avLst/>
          </a:prstGeom>
          <a:solidFill>
            <a:srgbClr val="DCA0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205198" y="3429670"/>
            <a:ext cx="1494594" cy="29562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978309" y="4335942"/>
            <a:ext cx="648072" cy="634586"/>
          </a:xfrm>
          <a:prstGeom prst="rect">
            <a:avLst/>
          </a:prstGeom>
          <a:solidFill>
            <a:srgbClr val="DCA0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225756" y="4505424"/>
            <a:ext cx="1762067" cy="29562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728434" y="5645251"/>
            <a:ext cx="95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PCB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455917" y="2316514"/>
            <a:ext cx="4716234" cy="32006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n-GB" dirty="0"/>
              <a:t>Die</a:t>
            </a:r>
          </a:p>
        </p:txBody>
      </p:sp>
      <p:sp>
        <p:nvSpPr>
          <p:cNvPr id="4" name="Rectangle 3"/>
          <p:cNvSpPr/>
          <p:nvPr/>
        </p:nvSpPr>
        <p:spPr>
          <a:xfrm>
            <a:off x="5435847" y="3396366"/>
            <a:ext cx="1026583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532002" y="2392170"/>
            <a:ext cx="1656184" cy="1440160"/>
          </a:xfrm>
          <a:prstGeom prst="rect">
            <a:avLst/>
          </a:prstGeom>
          <a:pattFill prst="wdUpDiag">
            <a:fgClr>
              <a:schemeClr val="accent5"/>
            </a:fgClr>
            <a:bgClr>
              <a:schemeClr val="bg1"/>
            </a:bgClr>
          </a:patt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435847" y="3700715"/>
            <a:ext cx="1026583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435847" y="4005064"/>
            <a:ext cx="1026583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32002" y="3883691"/>
            <a:ext cx="1656184" cy="1440160"/>
          </a:xfrm>
          <a:prstGeom prst="rect">
            <a:avLst/>
          </a:prstGeom>
          <a:pattFill prst="wdUpDiag">
            <a:fgClr>
              <a:schemeClr val="accent5"/>
            </a:fgClr>
            <a:bgClr>
              <a:schemeClr val="bg1"/>
            </a:bgClr>
          </a:patt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435847" y="3477101"/>
            <a:ext cx="180020" cy="144016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435847" y="3772723"/>
            <a:ext cx="180020" cy="144016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435847" y="4083398"/>
            <a:ext cx="180020" cy="144016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Elbow Connector 12"/>
          <p:cNvCxnSpPr>
            <a:endCxn id="4" idx="1"/>
          </p:cNvCxnSpPr>
          <p:nvPr/>
        </p:nvCxnSpPr>
        <p:spPr>
          <a:xfrm>
            <a:off x="4328422" y="3167941"/>
            <a:ext cx="1107425" cy="372441"/>
          </a:xfrm>
          <a:prstGeom prst="bentConnector3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endCxn id="10" idx="1"/>
          </p:cNvCxnSpPr>
          <p:nvPr/>
        </p:nvCxnSpPr>
        <p:spPr>
          <a:xfrm flipV="1">
            <a:off x="4184406" y="3844731"/>
            <a:ext cx="1251441" cy="577149"/>
          </a:xfrm>
          <a:prstGeom prst="bentConnector3">
            <a:avLst>
              <a:gd name="adj1" fmla="val 88056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09109" y="2927595"/>
            <a:ext cx="2325464" cy="1744098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5426213" y="2392170"/>
            <a:ext cx="2673930" cy="2654253"/>
          </a:xfrm>
          <a:prstGeom prst="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n-GB" dirty="0"/>
              <a:t>core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242" y="3279677"/>
            <a:ext cx="1220088" cy="1070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21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PAD type: AREA IO for Flip-Chip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314" y="1185110"/>
            <a:ext cx="8356600" cy="4894262"/>
          </a:xfrm>
        </p:spPr>
        <p:txBody>
          <a:bodyPr/>
          <a:lstStyle/>
          <a:p>
            <a:r>
              <a:rPr lang="en-GB" dirty="0"/>
              <a:t>Area IO and Bumps are used for Flip-Chip mounting</a:t>
            </a:r>
          </a:p>
          <a:p>
            <a:r>
              <a:rPr lang="en-GB" dirty="0"/>
              <a:t>Bump to IO Cell is routed over a Redistribution </a:t>
            </a:r>
            <a:r>
              <a:rPr lang="en-GB" dirty="0" err="1"/>
              <a:t>Thich</a:t>
            </a:r>
            <a:r>
              <a:rPr lang="en-GB" dirty="0"/>
              <a:t> Metal layer</a:t>
            </a:r>
          </a:p>
        </p:txBody>
      </p:sp>
      <p:sp>
        <p:nvSpPr>
          <p:cNvPr id="4" name="Rectangle 3"/>
          <p:cNvSpPr/>
          <p:nvPr/>
        </p:nvSpPr>
        <p:spPr>
          <a:xfrm>
            <a:off x="1835696" y="2139957"/>
            <a:ext cx="5976664" cy="25196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n-GB" dirty="0"/>
              <a:t>die</a:t>
            </a:r>
          </a:p>
        </p:txBody>
      </p:sp>
      <p:sp>
        <p:nvSpPr>
          <p:cNvPr id="5" name="Rectangle 4"/>
          <p:cNvSpPr/>
          <p:nvPr/>
        </p:nvSpPr>
        <p:spPr>
          <a:xfrm>
            <a:off x="1835696" y="2755395"/>
            <a:ext cx="144016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835696" y="3059744"/>
            <a:ext cx="144016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835696" y="3364093"/>
            <a:ext cx="144016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853580" y="2820686"/>
            <a:ext cx="180020" cy="144016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853580" y="3116308"/>
            <a:ext cx="180020" cy="144016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853580" y="3426983"/>
            <a:ext cx="180020" cy="144016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Hexagon 10"/>
          <p:cNvSpPr/>
          <p:nvPr/>
        </p:nvSpPr>
        <p:spPr>
          <a:xfrm>
            <a:off x="3846512" y="2640097"/>
            <a:ext cx="1440160" cy="1240453"/>
          </a:xfrm>
          <a:prstGeom prst="hexagon">
            <a:avLst/>
          </a:prstGeom>
          <a:pattFill prst="wdUpDiag">
            <a:fgClr>
              <a:schemeClr val="accent5"/>
            </a:fgClr>
            <a:bgClr>
              <a:schemeClr val="bg1"/>
            </a:bgClr>
          </a:patt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Elbow Connector 12"/>
          <p:cNvCxnSpPr>
            <a:endCxn id="8" idx="0"/>
          </p:cNvCxnSpPr>
          <p:nvPr/>
        </p:nvCxnSpPr>
        <p:spPr>
          <a:xfrm rot="10800000">
            <a:off x="1943590" y="2820686"/>
            <a:ext cx="2268370" cy="439638"/>
          </a:xfrm>
          <a:prstGeom prst="bentConnector4">
            <a:avLst>
              <a:gd name="adj1" fmla="val 48016"/>
              <a:gd name="adj2" fmla="val 151997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77426" y="1772816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accent5">
                    <a:lumMod val="75000"/>
                  </a:schemeClr>
                </a:solidFill>
              </a:rPr>
              <a:t>Bump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780614" y="2312006"/>
            <a:ext cx="896812" cy="5803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8" name="Hexagon 17"/>
          <p:cNvSpPr/>
          <p:nvPr/>
        </p:nvSpPr>
        <p:spPr>
          <a:xfrm>
            <a:off x="5976156" y="2635171"/>
            <a:ext cx="1440160" cy="1240453"/>
          </a:xfrm>
          <a:prstGeom prst="hexagon">
            <a:avLst/>
          </a:prstGeom>
          <a:pattFill prst="wdUpDiag">
            <a:fgClr>
              <a:schemeClr val="accent5"/>
            </a:fgClr>
            <a:bgClr>
              <a:schemeClr val="bg1"/>
            </a:bgClr>
          </a:patt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872820"/>
            <a:ext cx="1381125" cy="13811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96" y="4798880"/>
            <a:ext cx="2076450" cy="13811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690" y="4928195"/>
            <a:ext cx="1381125" cy="13811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186" y="4889094"/>
            <a:ext cx="1381125" cy="1381125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flipH="1">
            <a:off x="1668211" y="3795780"/>
            <a:ext cx="2687765" cy="15445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559644" y="5873185"/>
            <a:ext cx="1915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package</a:t>
            </a:r>
          </a:p>
        </p:txBody>
      </p:sp>
    </p:spTree>
    <p:extLst>
      <p:ext uri="{BB962C8B-B14F-4D97-AF65-F5344CB8AC3E}">
        <p14:creationId xmlns:p14="http://schemas.microsoft.com/office/powerpoint/2010/main" val="2269023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995" y="1079370"/>
            <a:ext cx="6562009" cy="46992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213285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Wire Bond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843808" y="2492896"/>
            <a:ext cx="792088" cy="792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915816" y="2492896"/>
            <a:ext cx="1296144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652120" y="170080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ASIC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283968" y="1988840"/>
            <a:ext cx="1368152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084168" y="1988840"/>
            <a:ext cx="1008112" cy="11521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347864" y="2060848"/>
            <a:ext cx="2448272" cy="1728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827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447" y="3091333"/>
            <a:ext cx="1663082" cy="11087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IO Cell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IO Cells can be of various types, depending on the technology library</a:t>
            </a:r>
          </a:p>
          <a:p>
            <a:r>
              <a:rPr lang="en-GB" dirty="0"/>
              <a:t>Standard types:</a:t>
            </a:r>
          </a:p>
          <a:p>
            <a:pPr lvl="1"/>
            <a:r>
              <a:rPr lang="en-GB" dirty="0"/>
              <a:t>Power Connections: VDD,VSS,VDDIO,VSSIO</a:t>
            </a:r>
          </a:p>
          <a:p>
            <a:pPr lvl="1"/>
            <a:r>
              <a:rPr lang="en-GB" dirty="0"/>
              <a:t>Fillers: FILLER1, FILLER10, CORNER</a:t>
            </a:r>
          </a:p>
          <a:p>
            <a:pPr lvl="1"/>
            <a:r>
              <a:rPr lang="en-GB" dirty="0"/>
              <a:t>Signal Cell for Digital/Analog Signals</a:t>
            </a:r>
          </a:p>
          <a:p>
            <a:r>
              <a:rPr lang="en-GB" dirty="0"/>
              <a:t>Special Cells:</a:t>
            </a:r>
          </a:p>
          <a:p>
            <a:pPr lvl="1"/>
            <a:r>
              <a:rPr lang="en-GB" dirty="0"/>
              <a:t>Differential Signal (ex: LVDS), Oscillator cells etc…</a:t>
            </a:r>
          </a:p>
        </p:txBody>
      </p:sp>
      <p:sp>
        <p:nvSpPr>
          <p:cNvPr id="4" name="Rectangle 3"/>
          <p:cNvSpPr/>
          <p:nvPr/>
        </p:nvSpPr>
        <p:spPr>
          <a:xfrm>
            <a:off x="611560" y="4005064"/>
            <a:ext cx="288032" cy="9361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975023" y="4005064"/>
            <a:ext cx="288032" cy="9361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338486" y="4005064"/>
            <a:ext cx="288032" cy="9361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701949" y="4005064"/>
            <a:ext cx="28803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065412" y="4005064"/>
            <a:ext cx="288032" cy="936104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428875" y="4005064"/>
            <a:ext cx="288032" cy="936104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 rot="5400000">
            <a:off x="3116374" y="4697252"/>
            <a:ext cx="28803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792338" y="4005064"/>
            <a:ext cx="936104" cy="936104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 rot="5400000">
            <a:off x="3116374" y="5065404"/>
            <a:ext cx="28803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12517" y="4954045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power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1964" y="549280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signal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65099" y="585426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fillers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482502" y="5138711"/>
            <a:ext cx="236857" cy="394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5" idx="0"/>
          </p:cNvCxnSpPr>
          <p:nvPr/>
        </p:nvCxnSpPr>
        <p:spPr>
          <a:xfrm flipV="1">
            <a:off x="2126737" y="5019614"/>
            <a:ext cx="82691" cy="834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5" idx="0"/>
          </p:cNvCxnSpPr>
          <p:nvPr/>
        </p:nvCxnSpPr>
        <p:spPr>
          <a:xfrm flipV="1">
            <a:off x="2126737" y="5019615"/>
            <a:ext cx="489213" cy="834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501517" y="4149080"/>
            <a:ext cx="28803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016525" y="5723964"/>
            <a:ext cx="354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Special Cells example: Oscillator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848219" y="4149080"/>
            <a:ext cx="28803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741" y="3747072"/>
            <a:ext cx="474128" cy="330522"/>
          </a:xfrm>
          <a:prstGeom prst="rect">
            <a:avLst/>
          </a:prstGeom>
        </p:spPr>
      </p:pic>
      <p:cxnSp>
        <p:nvCxnSpPr>
          <p:cNvPr id="41" name="Straight Connector 40"/>
          <p:cNvCxnSpPr/>
          <p:nvPr/>
        </p:nvCxnSpPr>
        <p:spPr>
          <a:xfrm>
            <a:off x="6588224" y="3912333"/>
            <a:ext cx="0" cy="2367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992235" y="3912332"/>
            <a:ext cx="0" cy="2367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6" idx="2"/>
          </p:cNvCxnSpPr>
          <p:nvPr/>
        </p:nvCxnSpPr>
        <p:spPr>
          <a:xfrm>
            <a:off x="6992235" y="5085184"/>
            <a:ext cx="0" cy="3517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788805" y="5336083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err="1"/>
              <a:t>clk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567513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Partitioning: Definition and re-implementation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Partitions are used to cut-off the design in smaller subset</a:t>
            </a:r>
          </a:p>
          <a:p>
            <a:r>
              <a:rPr lang="en-GB" dirty="0"/>
              <a:t>Each Subset is synthesised and implemented separately.</a:t>
            </a:r>
          </a:p>
          <a:p>
            <a:r>
              <a:rPr lang="en-GB" dirty="0"/>
              <a:t>The top level prepares IO Placement between partitions</a:t>
            </a:r>
          </a:p>
          <a:p>
            <a:r>
              <a:rPr lang="en-GB" dirty="0"/>
              <a:t>Final timing is done at top level with last adjustments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2996952"/>
            <a:ext cx="3168352" cy="26642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83568" y="3284984"/>
            <a:ext cx="136815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P1</a:t>
            </a:r>
          </a:p>
        </p:txBody>
      </p:sp>
      <p:sp>
        <p:nvSpPr>
          <p:cNvPr id="6" name="Rectangle 5"/>
          <p:cNvSpPr/>
          <p:nvPr/>
        </p:nvSpPr>
        <p:spPr>
          <a:xfrm>
            <a:off x="648172" y="4472881"/>
            <a:ext cx="136815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P2</a:t>
            </a:r>
          </a:p>
        </p:txBody>
      </p:sp>
      <p:sp>
        <p:nvSpPr>
          <p:cNvPr id="7" name="Rectangle 6"/>
          <p:cNvSpPr/>
          <p:nvPr/>
        </p:nvSpPr>
        <p:spPr>
          <a:xfrm>
            <a:off x="2411760" y="3303837"/>
            <a:ext cx="1089496" cy="2105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39652" y="584939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Top level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31840" y="5925891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empty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131840" y="5229201"/>
            <a:ext cx="144016" cy="7389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963587" y="3510180"/>
            <a:ext cx="2383172" cy="2105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/>
              <a:t>P3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94808" y="5741225"/>
            <a:ext cx="4134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Partition Level: Full Implementation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2016324" y="3645694"/>
            <a:ext cx="504056" cy="0"/>
          </a:xfrm>
          <a:prstGeom prst="line">
            <a:avLst/>
          </a:prstGeom>
          <a:ln w="19050">
            <a:solidFill>
              <a:schemeClr val="bg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970967" y="4797152"/>
            <a:ext cx="504056" cy="0"/>
          </a:xfrm>
          <a:prstGeom prst="line">
            <a:avLst/>
          </a:prstGeom>
          <a:ln w="19050">
            <a:solidFill>
              <a:schemeClr val="bg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970967" y="4940933"/>
            <a:ext cx="504056" cy="0"/>
          </a:xfrm>
          <a:prstGeom prst="line">
            <a:avLst/>
          </a:prstGeom>
          <a:ln w="19050">
            <a:solidFill>
              <a:schemeClr val="bg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970967" y="5084714"/>
            <a:ext cx="504056" cy="0"/>
          </a:xfrm>
          <a:prstGeom prst="line">
            <a:avLst/>
          </a:prstGeom>
          <a:ln w="19050">
            <a:solidFill>
              <a:schemeClr val="bg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016324" y="3753036"/>
            <a:ext cx="504056" cy="0"/>
          </a:xfrm>
          <a:prstGeom prst="line">
            <a:avLst/>
          </a:prstGeom>
          <a:ln w="19050">
            <a:solidFill>
              <a:schemeClr val="bg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016324" y="3861048"/>
            <a:ext cx="504056" cy="0"/>
          </a:xfrm>
          <a:prstGeom prst="line">
            <a:avLst/>
          </a:prstGeom>
          <a:ln w="19050">
            <a:solidFill>
              <a:schemeClr val="bg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1867327" y="3356992"/>
            <a:ext cx="800833" cy="791619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73141" y="3092349"/>
            <a:ext cx="1250787" cy="5251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897434" y="2875494"/>
            <a:ext cx="2047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IO are planned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5580112" y="3933257"/>
            <a:ext cx="504056" cy="0"/>
          </a:xfrm>
          <a:prstGeom prst="line">
            <a:avLst/>
          </a:prstGeom>
          <a:ln w="19050">
            <a:solidFill>
              <a:schemeClr val="bg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580112" y="4040599"/>
            <a:ext cx="504056" cy="0"/>
          </a:xfrm>
          <a:prstGeom prst="line">
            <a:avLst/>
          </a:prstGeom>
          <a:ln w="19050">
            <a:solidFill>
              <a:schemeClr val="bg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580112" y="4148611"/>
            <a:ext cx="504056" cy="0"/>
          </a:xfrm>
          <a:prstGeom prst="line">
            <a:avLst/>
          </a:prstGeom>
          <a:ln w="19050">
            <a:solidFill>
              <a:schemeClr val="bg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580112" y="5157862"/>
            <a:ext cx="504056" cy="0"/>
          </a:xfrm>
          <a:prstGeom prst="line">
            <a:avLst/>
          </a:prstGeom>
          <a:ln w="19050">
            <a:solidFill>
              <a:schemeClr val="bg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580112" y="5265204"/>
            <a:ext cx="504056" cy="0"/>
          </a:xfrm>
          <a:prstGeom prst="line">
            <a:avLst/>
          </a:prstGeom>
          <a:ln w="19050">
            <a:solidFill>
              <a:schemeClr val="bg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580112" y="5373216"/>
            <a:ext cx="504056" cy="0"/>
          </a:xfrm>
          <a:prstGeom prst="line">
            <a:avLst/>
          </a:prstGeom>
          <a:ln w="19050">
            <a:solidFill>
              <a:schemeClr val="bg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868" y="3746366"/>
            <a:ext cx="1860959" cy="1632776"/>
          </a:xfrm>
          <a:prstGeom prst="rect">
            <a:avLst/>
          </a:prstGeom>
        </p:spPr>
      </p:pic>
      <p:sp>
        <p:nvSpPr>
          <p:cNvPr id="37" name="Striped Right Arrow 36"/>
          <p:cNvSpPr/>
          <p:nvPr/>
        </p:nvSpPr>
        <p:spPr>
          <a:xfrm rot="11426634">
            <a:off x="3290946" y="4296888"/>
            <a:ext cx="2610804" cy="288032"/>
          </a:xfrm>
          <a:prstGeom prst="stripedRightArrow">
            <a:avLst>
              <a:gd name="adj1" fmla="val 69095"/>
              <a:gd name="adj2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3832285" y="4658757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/>
              <a:t>Final: “Injection”</a:t>
            </a:r>
          </a:p>
        </p:txBody>
      </p:sp>
    </p:spTree>
    <p:extLst>
      <p:ext uri="{BB962C8B-B14F-4D97-AF65-F5344CB8AC3E}">
        <p14:creationId xmlns:p14="http://schemas.microsoft.com/office/powerpoint/2010/main" val="490100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Partition Level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Like top level but constraints and IO are provided</a:t>
            </a:r>
          </a:p>
          <a:p>
            <a:r>
              <a:rPr lang="en-GB" dirty="0"/>
              <a:t>Proceed to normal implementation</a:t>
            </a:r>
          </a:p>
          <a:p>
            <a:r>
              <a:rPr lang="en-GB" dirty="0"/>
              <a:t>Leave topmost layers in technology for top level connections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437482" y="2924944"/>
            <a:ext cx="3168352" cy="26642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329470" y="3320318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329470" y="3623531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329470" y="3926744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29470" y="4229957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329470" y="4533170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373586" y="2816932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697622" y="2803364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029770" y="5481228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3759740" y="5481228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106492" y="5798110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Partition Base Design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54864" y="245567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clk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140033" y="3092565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Partition Layers strategy example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012160" y="5157192"/>
            <a:ext cx="1290340" cy="2160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012160" y="4337969"/>
            <a:ext cx="1290340" cy="2160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001841" y="4043939"/>
            <a:ext cx="1290340" cy="2160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12719" y="4080743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Ex: power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001841" y="4747580"/>
            <a:ext cx="1290340" cy="2160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2-6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12719" y="4680139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Clock &amp; Routing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001841" y="3710720"/>
            <a:ext cx="1290340" cy="216024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9 + RDL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302500" y="365460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Reserved</a:t>
            </a:r>
          </a:p>
        </p:txBody>
      </p:sp>
    </p:spTree>
    <p:extLst>
      <p:ext uri="{BB962C8B-B14F-4D97-AF65-F5344CB8AC3E}">
        <p14:creationId xmlns:p14="http://schemas.microsoft.com/office/powerpoint/2010/main" val="537470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Hard Macros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Hard Macros are like partitions, but ready to use</a:t>
            </a:r>
          </a:p>
          <a:p>
            <a:r>
              <a:rPr lang="en-GB" dirty="0"/>
              <a:t>LEF file provides size and IO information</a:t>
            </a:r>
          </a:p>
          <a:p>
            <a:r>
              <a:rPr lang="en-GB" dirty="0"/>
              <a:t>Most common cases:</a:t>
            </a:r>
          </a:p>
          <a:p>
            <a:pPr lvl="1"/>
            <a:r>
              <a:rPr lang="en-GB" dirty="0"/>
              <a:t>SRAMS</a:t>
            </a:r>
          </a:p>
          <a:p>
            <a:pPr lvl="1"/>
            <a:r>
              <a:rPr lang="en-GB" dirty="0"/>
              <a:t>PLL</a:t>
            </a:r>
          </a:p>
          <a:p>
            <a:pPr lvl="1"/>
            <a:r>
              <a:rPr lang="en-GB" dirty="0"/>
              <a:t>Temperature sensor</a:t>
            </a:r>
          </a:p>
          <a:p>
            <a:r>
              <a:rPr lang="en-GB" dirty="0"/>
              <a:t>Place objects as any other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932040" y="2924944"/>
            <a:ext cx="3168352" cy="26642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084205" y="3288705"/>
            <a:ext cx="13681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RAM</a:t>
            </a:r>
          </a:p>
        </p:txBody>
      </p:sp>
      <p:sp>
        <p:nvSpPr>
          <p:cNvPr id="6" name="Rectangle 5"/>
          <p:cNvSpPr/>
          <p:nvPr/>
        </p:nvSpPr>
        <p:spPr>
          <a:xfrm>
            <a:off x="6587952" y="4024708"/>
            <a:ext cx="7920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RAM</a:t>
            </a:r>
          </a:p>
        </p:txBody>
      </p:sp>
      <p:sp>
        <p:nvSpPr>
          <p:cNvPr id="7" name="Rectangle 6"/>
          <p:cNvSpPr/>
          <p:nvPr/>
        </p:nvSpPr>
        <p:spPr>
          <a:xfrm>
            <a:off x="6587952" y="3277270"/>
            <a:ext cx="7920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RAM</a:t>
            </a:r>
          </a:p>
        </p:txBody>
      </p:sp>
      <p:sp>
        <p:nvSpPr>
          <p:cNvPr id="9" name="Rectangle 8"/>
          <p:cNvSpPr/>
          <p:nvPr/>
        </p:nvSpPr>
        <p:spPr>
          <a:xfrm>
            <a:off x="6009681" y="4778113"/>
            <a:ext cx="13681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61783" y="5677827"/>
            <a:ext cx="385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Sometimes design have many rams</a:t>
            </a:r>
          </a:p>
        </p:txBody>
      </p:sp>
    </p:spTree>
    <p:extLst>
      <p:ext uri="{BB962C8B-B14F-4D97-AF65-F5344CB8AC3E}">
        <p14:creationId xmlns:p14="http://schemas.microsoft.com/office/powerpoint/2010/main" val="459643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Pre-Placement : Finish floorplan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862285"/>
          </a:xfrm>
        </p:spPr>
        <p:txBody>
          <a:bodyPr/>
          <a:lstStyle/>
          <a:p>
            <a:r>
              <a:rPr lang="en-GB" dirty="0"/>
              <a:t>Cut the Rows to leave space around the hard macros</a:t>
            </a:r>
          </a:p>
          <a:p>
            <a:r>
              <a:rPr lang="en-GB" dirty="0"/>
              <a:t>Add specifics like Well-Taps: See Technology documentation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20" y="2057254"/>
            <a:ext cx="3949055" cy="39366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36912"/>
            <a:ext cx="4000494" cy="313489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979712" y="3861048"/>
            <a:ext cx="360040" cy="343309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endCxn id="5" idx="1"/>
          </p:cNvCxnSpPr>
          <p:nvPr/>
        </p:nvCxnSpPr>
        <p:spPr>
          <a:xfrm>
            <a:off x="2339752" y="4005064"/>
            <a:ext cx="2232248" cy="1992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076056" y="2636913"/>
            <a:ext cx="360040" cy="567698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760256" y="2168860"/>
            <a:ext cx="1584176" cy="36004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/>
              <a:t>Well</a:t>
            </a:r>
            <a:r>
              <a:rPr lang="fr-FR" sz="1600" dirty="0"/>
              <a:t> </a:t>
            </a:r>
            <a:r>
              <a:rPr lang="fr-FR" sz="1600" dirty="0" err="1"/>
              <a:t>Tap</a:t>
            </a:r>
            <a:r>
              <a:rPr lang="fr-FR" sz="1600" dirty="0"/>
              <a:t> </a:t>
            </a:r>
            <a:r>
              <a:rPr lang="fr-FR" sz="1600" dirty="0" err="1"/>
              <a:t>Cells</a:t>
            </a:r>
            <a:endParaRPr lang="en-GB" sz="1600" dirty="0"/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>
            <a:off x="5436096" y="2348880"/>
            <a:ext cx="324160" cy="5040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228184" y="3573016"/>
            <a:ext cx="0" cy="219878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28184" y="3573016"/>
            <a:ext cx="234431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344432" y="2744924"/>
            <a:ext cx="1584176" cy="36004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No </a:t>
            </a:r>
            <a:r>
              <a:rPr lang="fr-FR" sz="1600" dirty="0" err="1"/>
              <a:t>row</a:t>
            </a:r>
            <a:endParaRPr lang="en-GB" sz="1600" dirty="0"/>
          </a:p>
        </p:txBody>
      </p:sp>
      <p:cxnSp>
        <p:nvCxnSpPr>
          <p:cNvPr id="22" name="Straight Arrow Connector 21"/>
          <p:cNvCxnSpPr>
            <a:stCxn id="21" idx="2"/>
          </p:cNvCxnSpPr>
          <p:nvPr/>
        </p:nvCxnSpPr>
        <p:spPr>
          <a:xfrm flipH="1">
            <a:off x="7020272" y="3104964"/>
            <a:ext cx="1116248" cy="3600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1" idx="2"/>
          </p:cNvCxnSpPr>
          <p:nvPr/>
        </p:nvCxnSpPr>
        <p:spPr>
          <a:xfrm flipH="1">
            <a:off x="6156176" y="3104964"/>
            <a:ext cx="1980344" cy="10441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483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Pre-Placement: </a:t>
            </a:r>
            <a:r>
              <a:rPr lang="en-GB" dirty="0" err="1"/>
              <a:t>WellTap</a:t>
            </a:r>
            <a:r>
              <a:rPr lang="en-GB" dirty="0"/>
              <a:t>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2086421"/>
          </a:xfrm>
        </p:spPr>
        <p:txBody>
          <a:bodyPr/>
          <a:lstStyle/>
          <a:p>
            <a:r>
              <a:rPr lang="en-GB" dirty="0" err="1"/>
              <a:t>Latchup</a:t>
            </a:r>
            <a:r>
              <a:rPr lang="en-GB" dirty="0"/>
              <a:t>: VDD/GND short due to parasitic BJT</a:t>
            </a:r>
          </a:p>
          <a:p>
            <a:r>
              <a:rPr lang="en-GB" dirty="0"/>
              <a:t>Prevent </a:t>
            </a:r>
            <a:r>
              <a:rPr lang="en-GB" dirty="0" err="1"/>
              <a:t>Latchup</a:t>
            </a:r>
            <a:r>
              <a:rPr lang="en-GB" dirty="0"/>
              <a:t>: Require enough Well contacts to keep </a:t>
            </a:r>
            <a:r>
              <a:rPr lang="en-GB" dirty="0" err="1"/>
              <a:t>Rsub</a:t>
            </a:r>
            <a:r>
              <a:rPr lang="en-GB" dirty="0"/>
              <a:t> low</a:t>
            </a:r>
          </a:p>
          <a:p>
            <a:r>
              <a:rPr lang="en-GB" dirty="0"/>
              <a:t>See Technology documentation</a:t>
            </a:r>
          </a:p>
          <a:p>
            <a:r>
              <a:rPr lang="en-GB" dirty="0"/>
              <a:t>Links to read:</a:t>
            </a:r>
          </a:p>
          <a:p>
            <a:r>
              <a:rPr lang="en-GB" dirty="0">
                <a:hlinkClick r:id="rId2"/>
              </a:rPr>
              <a:t>http://www.analog.com/library/analogDialogue/archives/35-05/latchup/index.html</a:t>
            </a:r>
            <a:endParaRPr lang="en-GB" dirty="0"/>
          </a:p>
          <a:p>
            <a:r>
              <a:rPr lang="en-GB" dirty="0">
                <a:hlinkClick r:id="rId3"/>
              </a:rPr>
              <a:t>http://www.ece.drexel.edu/courses/ECE-E431/latch-up/latch-up.html</a:t>
            </a:r>
            <a:endParaRPr lang="en-GB" dirty="0"/>
          </a:p>
          <a:p>
            <a:endParaRPr lang="en-GB" dirty="0"/>
          </a:p>
        </p:txBody>
      </p:sp>
      <p:pic>
        <p:nvPicPr>
          <p:cNvPr id="1026" name="Picture 2" descr="https://upload.wikimedia.org/wikipedia/commons/7/78/Latchu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933056"/>
            <a:ext cx="4897785" cy="224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4293096"/>
            <a:ext cx="1112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Well Tap</a:t>
            </a:r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>
            <a:off x="1579900" y="4477762"/>
            <a:ext cx="975876" cy="1753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596336" y="4077072"/>
            <a:ext cx="1112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Well Tap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588224" y="4437112"/>
            <a:ext cx="1296144" cy="2160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915816" y="551723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Rsub</a:t>
            </a:r>
            <a:r>
              <a:rPr lang="en-GB" b="1" dirty="0"/>
              <a:t>(p)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68144" y="494116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Rsub</a:t>
            </a:r>
            <a:r>
              <a:rPr lang="en-GB" b="1" dirty="0"/>
              <a:t>(n)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59832" y="5949280"/>
            <a:ext cx="3536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/>
              <a:t>https://en.wikipedia.org/wiki/Latch-up</a:t>
            </a:r>
          </a:p>
        </p:txBody>
      </p:sp>
    </p:spTree>
    <p:extLst>
      <p:ext uri="{BB962C8B-B14F-4D97-AF65-F5344CB8AC3E}">
        <p14:creationId xmlns:p14="http://schemas.microsoft.com/office/powerpoint/2010/main" val="3321980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Lecture Goal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Get an overview of place and route steps</a:t>
            </a:r>
          </a:p>
          <a:p>
            <a:r>
              <a:rPr lang="en-GB" dirty="0"/>
              <a:t>Understand </a:t>
            </a:r>
            <a:r>
              <a:rPr lang="en-GB" dirty="0" err="1"/>
              <a:t>floorplaning</a:t>
            </a:r>
            <a:r>
              <a:rPr lang="en-GB" dirty="0"/>
              <a:t> steps to prepare top level</a:t>
            </a:r>
          </a:p>
          <a:p>
            <a:r>
              <a:rPr lang="en-GB" dirty="0"/>
              <a:t>After that: Ready to go for final implementation</a:t>
            </a:r>
          </a:p>
          <a:p>
            <a:r>
              <a:rPr lang="en-GB" dirty="0"/>
              <a:t>Talk about timing later</a:t>
            </a:r>
          </a:p>
        </p:txBody>
      </p:sp>
    </p:spTree>
    <p:extLst>
      <p:ext uri="{BB962C8B-B14F-4D97-AF65-F5344CB8AC3E}">
        <p14:creationId xmlns:p14="http://schemas.microsoft.com/office/powerpoint/2010/main" val="24168207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Pre-Placement: Spare Cells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Some clusters of cells can be added on the core area for latter fixes.</a:t>
            </a:r>
          </a:p>
          <a:p>
            <a:r>
              <a:rPr lang="en-GB" dirty="0"/>
              <a:t>The production masks can be slightly modified to fix an issue. The spare cells can be used to modify the logic a bit.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99" y="2546102"/>
            <a:ext cx="4209514" cy="30238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964185"/>
            <a:ext cx="4504140" cy="3069332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971600" y="2852936"/>
            <a:ext cx="360040" cy="343309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331640" y="3068960"/>
            <a:ext cx="3022749" cy="12241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3273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Placement in the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does placement happen in the tools?</a:t>
            </a:r>
          </a:p>
          <a:p>
            <a:r>
              <a:rPr lang="en-GB" dirty="0"/>
              <a:t>Simply programming:</a:t>
            </a:r>
          </a:p>
          <a:p>
            <a:pPr lvl="1"/>
            <a:r>
              <a:rPr lang="en-GB" dirty="0"/>
              <a:t>Find the object in the design hierarchy if they were synthesised</a:t>
            </a:r>
          </a:p>
          <a:p>
            <a:pPr lvl="2"/>
            <a:r>
              <a:rPr lang="en-GB" dirty="0"/>
              <a:t>find /path/to/object</a:t>
            </a:r>
          </a:p>
          <a:p>
            <a:pPr lvl="1"/>
            <a:r>
              <a:rPr lang="en-GB" dirty="0"/>
              <a:t>Manually Create Instances for special cells</a:t>
            </a:r>
          </a:p>
          <a:p>
            <a:pPr lvl="1"/>
            <a:r>
              <a:rPr lang="en-GB" dirty="0"/>
              <a:t>Place with coordinates</a:t>
            </a:r>
          </a:p>
          <a:p>
            <a:pPr lvl="2"/>
            <a:r>
              <a:rPr lang="en-GB" dirty="0" err="1"/>
              <a:t>placeInstance</a:t>
            </a:r>
            <a:r>
              <a:rPr lang="en-GB" dirty="0"/>
              <a:t> 100 200 $ram</a:t>
            </a:r>
          </a:p>
          <a:p>
            <a:r>
              <a:rPr lang="en-GB" dirty="0"/>
              <a:t>The tools sometimes have special commands to place extra structures:</a:t>
            </a:r>
          </a:p>
          <a:p>
            <a:pPr lvl="1"/>
            <a:r>
              <a:rPr lang="en-GB" dirty="0"/>
              <a:t>Typically: Fillers</a:t>
            </a:r>
          </a:p>
          <a:p>
            <a:r>
              <a:rPr lang="en-GB" dirty="0"/>
              <a:t>Remember: This is just software, placement could be prepared anywhere and a script generated, or a DEF file generated etc…</a:t>
            </a:r>
          </a:p>
        </p:txBody>
      </p:sp>
    </p:spTree>
    <p:extLst>
      <p:ext uri="{BB962C8B-B14F-4D97-AF65-F5344CB8AC3E}">
        <p14:creationId xmlns:p14="http://schemas.microsoft.com/office/powerpoint/2010/main" val="36166424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planning and Power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Power domains:</a:t>
            </a:r>
          </a:p>
          <a:p>
            <a:pPr lvl="1"/>
            <a:r>
              <a:rPr lang="en-GB" dirty="0"/>
              <a:t>Analog and digital</a:t>
            </a:r>
          </a:p>
          <a:p>
            <a:pPr lvl="1"/>
            <a:r>
              <a:rPr lang="en-GB" dirty="0"/>
              <a:t>Multiple Digital power domains are possible as well</a:t>
            </a:r>
          </a:p>
          <a:p>
            <a:r>
              <a:rPr lang="en-GB" dirty="0"/>
              <a:t>Power connections are important</a:t>
            </a:r>
          </a:p>
          <a:p>
            <a:pPr lvl="1"/>
            <a:r>
              <a:rPr lang="en-GB" dirty="0"/>
              <a:t>If not enough of them the voltage drop across the design can be huge: IR drop picture</a:t>
            </a:r>
          </a:p>
          <a:p>
            <a:r>
              <a:rPr lang="en-GB" dirty="0"/>
              <a:t>Problem: Functional Power analysis are not simple, runtimes are long</a:t>
            </a:r>
          </a:p>
          <a:p>
            <a:r>
              <a:rPr lang="en-GB" dirty="0"/>
              <a:t>Solution: Add as much as you can</a:t>
            </a:r>
          </a:p>
          <a:p>
            <a:pPr lvl="1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971600" y="4653137"/>
            <a:ext cx="1440160" cy="11521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827584" y="4725144"/>
            <a:ext cx="1728192" cy="5362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27584" y="4809132"/>
            <a:ext cx="1728192" cy="5362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27584" y="4944369"/>
            <a:ext cx="1728192" cy="5362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827584" y="5028357"/>
            <a:ext cx="1728192" cy="5362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27584" y="5163594"/>
            <a:ext cx="1728192" cy="5362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827584" y="5247582"/>
            <a:ext cx="1728192" cy="5362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827584" y="5382819"/>
            <a:ext cx="1728192" cy="5362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827584" y="5466807"/>
            <a:ext cx="1728192" cy="5362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827584" y="5602044"/>
            <a:ext cx="1728192" cy="5362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827584" y="5686032"/>
            <a:ext cx="1728192" cy="5362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 rot="5400000">
            <a:off x="501673" y="5195071"/>
            <a:ext cx="1440163" cy="682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 rot="5400000">
            <a:off x="391838" y="5195071"/>
            <a:ext cx="1440163" cy="682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 rot="5400000">
            <a:off x="728735" y="5195071"/>
            <a:ext cx="1440163" cy="682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 rot="5400000">
            <a:off x="618900" y="5195071"/>
            <a:ext cx="1440163" cy="682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 rot="5400000">
            <a:off x="942936" y="5195071"/>
            <a:ext cx="1440163" cy="682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 rot="5400000">
            <a:off x="833101" y="5195071"/>
            <a:ext cx="1440163" cy="682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 rot="5400000">
            <a:off x="1157137" y="5195071"/>
            <a:ext cx="1440163" cy="682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 rot="5400000">
            <a:off x="1047302" y="5195071"/>
            <a:ext cx="1440163" cy="682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 rot="5400000">
            <a:off x="1371338" y="5195071"/>
            <a:ext cx="1440163" cy="682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 rot="5400000">
            <a:off x="1261503" y="5195071"/>
            <a:ext cx="1440163" cy="682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 rot="5400000">
            <a:off x="1585540" y="5195071"/>
            <a:ext cx="1440162" cy="682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 rot="5400000">
            <a:off x="1475704" y="5195071"/>
            <a:ext cx="1440163" cy="682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488001"/>
            <a:ext cx="3233863" cy="1032432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6831200" y="5984921"/>
            <a:ext cx="1917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Source: semiwiki.com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344545" y="5568011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IR Drop example</a:t>
            </a:r>
          </a:p>
        </p:txBody>
      </p:sp>
    </p:spTree>
    <p:extLst>
      <p:ext uri="{BB962C8B-B14F-4D97-AF65-F5344CB8AC3E}">
        <p14:creationId xmlns:p14="http://schemas.microsoft.com/office/powerpoint/2010/main" val="35442513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Power </a:t>
            </a:r>
            <a:r>
              <a:rPr lang="fr-FR" dirty="0" err="1"/>
              <a:t>Grid</a:t>
            </a:r>
            <a:r>
              <a:rPr lang="fr-FR" dirty="0"/>
              <a:t>: Global </a:t>
            </a:r>
            <a:r>
              <a:rPr lang="fr-FR" dirty="0" err="1"/>
              <a:t>Grid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Use the </a:t>
            </a:r>
            <a:r>
              <a:rPr lang="fr-FR" dirty="0" err="1"/>
              <a:t>addStripe</a:t>
            </a:r>
            <a:r>
              <a:rPr lang="fr-FR" dirty="0"/>
              <a:t> command to </a:t>
            </a:r>
            <a:r>
              <a:rPr lang="fr-FR" dirty="0" err="1"/>
              <a:t>add</a:t>
            </a:r>
            <a:r>
              <a:rPr lang="fr-FR" dirty="0"/>
              <a:t> power </a:t>
            </a:r>
            <a:r>
              <a:rPr lang="fr-FR" dirty="0" err="1"/>
              <a:t>stripes</a:t>
            </a:r>
            <a:r>
              <a:rPr lang="fr-FR" dirty="0"/>
              <a:t> on high </a:t>
            </a:r>
            <a:r>
              <a:rPr lang="fr-FR" dirty="0" err="1"/>
              <a:t>metal</a:t>
            </a:r>
            <a:r>
              <a:rPr lang="fr-FR" dirty="0"/>
              <a:t> </a:t>
            </a:r>
            <a:r>
              <a:rPr lang="fr-FR" dirty="0" err="1"/>
              <a:t>layers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47" y="1700808"/>
            <a:ext cx="2913509" cy="29168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470" y="3681436"/>
            <a:ext cx="2555562" cy="25468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988840"/>
            <a:ext cx="3744665" cy="3824908"/>
          </a:xfrm>
          <a:prstGeom prst="rect">
            <a:avLst/>
          </a:prstGeom>
        </p:spPr>
      </p:pic>
      <p:sp>
        <p:nvSpPr>
          <p:cNvPr id="7" name="Curved Left Arrow 6"/>
          <p:cNvSpPr/>
          <p:nvPr/>
        </p:nvSpPr>
        <p:spPr>
          <a:xfrm>
            <a:off x="3269807" y="2875978"/>
            <a:ext cx="413685" cy="108012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919711" y="4001472"/>
            <a:ext cx="360040" cy="343309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279751" y="3789040"/>
            <a:ext cx="1084337" cy="4284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6193164" y="3540710"/>
            <a:ext cx="853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VDD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7126518" y="3561918"/>
            <a:ext cx="853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GND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97373" y="4085799"/>
            <a:ext cx="853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VDD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79480" y="3159214"/>
            <a:ext cx="853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GND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7362019" y="3172225"/>
            <a:ext cx="360040" cy="343309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7524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90" y="2564904"/>
            <a:ext cx="5616173" cy="3740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Power </a:t>
            </a:r>
            <a:r>
              <a:rPr lang="fr-FR" dirty="0" err="1"/>
              <a:t>Grid</a:t>
            </a:r>
            <a:r>
              <a:rPr lang="fr-FR" dirty="0"/>
              <a:t>: </a:t>
            </a:r>
            <a:r>
              <a:rPr lang="fr-FR" dirty="0" err="1"/>
              <a:t>Rows</a:t>
            </a:r>
            <a:r>
              <a:rPr lang="fr-FR" dirty="0"/>
              <a:t> and Macros connections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198564"/>
            <a:ext cx="8356600" cy="11616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Use the </a:t>
            </a:r>
            <a:r>
              <a:rPr lang="en-GB" dirty="0" err="1"/>
              <a:t>editPowerVia</a:t>
            </a:r>
            <a:r>
              <a:rPr lang="en-GB" dirty="0"/>
              <a:t> command to add VIA down to the power pins of the standard rows and macros.</a:t>
            </a:r>
          </a:p>
          <a:p>
            <a:r>
              <a:rPr lang="en-GB" dirty="0"/>
              <a:t>Consult the technology files (like LEF) to find out on which layer the power pins are available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02912" y="2636912"/>
            <a:ext cx="2850120" cy="2292935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/>
              <a:t>PIN GND</a:t>
            </a:r>
          </a:p>
          <a:p>
            <a:r>
              <a:rPr lang="en-GB" sz="1100" dirty="0"/>
              <a:t>  DIRECTION INOUT ;</a:t>
            </a:r>
          </a:p>
          <a:p>
            <a:r>
              <a:rPr lang="en-GB" sz="1100" dirty="0"/>
              <a:t>  USE GROUND ;</a:t>
            </a:r>
          </a:p>
          <a:p>
            <a:r>
              <a:rPr lang="en-GB" sz="1100" dirty="0"/>
              <a:t>  SHAPE RING ;</a:t>
            </a:r>
          </a:p>
          <a:p>
            <a:r>
              <a:rPr lang="en-GB" sz="1100" dirty="0"/>
              <a:t> PORT</a:t>
            </a:r>
          </a:p>
          <a:p>
            <a:r>
              <a:rPr lang="en-GB" sz="1100" dirty="0"/>
              <a:t>  LAYER ME3 ;</a:t>
            </a:r>
          </a:p>
          <a:p>
            <a:r>
              <a:rPr lang="en-GB" sz="1100" dirty="0"/>
              <a:t>  RECT 0.000 101.520 321.350 103.520 ;</a:t>
            </a:r>
          </a:p>
          <a:p>
            <a:r>
              <a:rPr lang="en-GB" sz="1100" dirty="0"/>
              <a:t>  RECT 0.000 1.000 321.350 3.000 ;</a:t>
            </a:r>
          </a:p>
          <a:p>
            <a:r>
              <a:rPr lang="en-GB" sz="1100" dirty="0"/>
              <a:t>  RECT 319.350 1.000 321.350 103.520 ;</a:t>
            </a:r>
          </a:p>
          <a:p>
            <a:r>
              <a:rPr lang="en-GB" sz="1100" dirty="0"/>
              <a:t>  RECT 0.000 1.000 2.000 103.520 ;</a:t>
            </a:r>
          </a:p>
          <a:p>
            <a:r>
              <a:rPr lang="en-GB" sz="1100" dirty="0"/>
              <a:t> END</a:t>
            </a:r>
          </a:p>
          <a:p>
            <a:r>
              <a:rPr lang="en-GB" sz="1100" dirty="0"/>
              <a:t>END GND</a:t>
            </a:r>
          </a:p>
          <a:p>
            <a:endParaRPr lang="en-GB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4906203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SRAM LEF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076056" y="3573016"/>
            <a:ext cx="1152128" cy="7200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827584" y="4077072"/>
            <a:ext cx="576064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823909" y="3356992"/>
            <a:ext cx="576064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823909" y="2596716"/>
            <a:ext cx="576064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123728" y="2996952"/>
            <a:ext cx="576064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8346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Standard Cells 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Quite trivial, automatically place the cells where can be</a:t>
            </a:r>
          </a:p>
          <a:p>
            <a:pPr lvl="1"/>
            <a:r>
              <a:rPr lang="en-GB" dirty="0"/>
              <a:t>-&gt; </a:t>
            </a:r>
            <a:r>
              <a:rPr lang="en-GB" dirty="0" err="1"/>
              <a:t>placeDesign</a:t>
            </a:r>
            <a:r>
              <a:rPr lang="en-GB" dirty="0"/>
              <a:t> in tool</a:t>
            </a:r>
          </a:p>
          <a:p>
            <a:r>
              <a:rPr lang="en-GB" dirty="0"/>
              <a:t>Tries to optimize timing</a:t>
            </a:r>
          </a:p>
          <a:p>
            <a:r>
              <a:rPr lang="en-GB" dirty="0" err="1"/>
              <a:t>Floorplaning</a:t>
            </a:r>
            <a:r>
              <a:rPr lang="en-GB" dirty="0"/>
              <a:t> drives the placements</a:t>
            </a:r>
          </a:p>
          <a:p>
            <a:pPr lvl="1"/>
            <a:r>
              <a:rPr lang="en-GB" dirty="0"/>
              <a:t>I/O</a:t>
            </a:r>
          </a:p>
          <a:p>
            <a:pPr lvl="1"/>
            <a:r>
              <a:rPr lang="en-GB" dirty="0"/>
              <a:t>Hard macro</a:t>
            </a:r>
          </a:p>
        </p:txBody>
      </p:sp>
    </p:spTree>
    <p:extLst>
      <p:ext uri="{BB962C8B-B14F-4D97-AF65-F5344CB8AC3E}">
        <p14:creationId xmlns:p14="http://schemas.microsoft.com/office/powerpoint/2010/main" val="23349305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Placement constraints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Standard cells can be constraints to regions and fences</a:t>
            </a:r>
          </a:p>
          <a:p>
            <a:r>
              <a:rPr lang="en-GB" dirty="0"/>
              <a:t>Relates to FPGA </a:t>
            </a:r>
            <a:r>
              <a:rPr lang="en-GB" dirty="0" err="1"/>
              <a:t>floorplaning</a:t>
            </a:r>
            <a:r>
              <a:rPr lang="en-GB" dirty="0"/>
              <a:t> as well (box in Xilinx ISE)</a:t>
            </a:r>
          </a:p>
          <a:p>
            <a:r>
              <a:rPr lang="en-GB" dirty="0"/>
              <a:t>Usually not needed, sometimes useful</a:t>
            </a:r>
          </a:p>
        </p:txBody>
      </p:sp>
      <p:sp>
        <p:nvSpPr>
          <p:cNvPr id="5" name="Rectangle 4"/>
          <p:cNvSpPr/>
          <p:nvPr/>
        </p:nvSpPr>
        <p:spPr>
          <a:xfrm>
            <a:off x="971600" y="2564904"/>
            <a:ext cx="7416824" cy="352792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691680" y="3429001"/>
            <a:ext cx="1584176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995936" y="3429001"/>
            <a:ext cx="1584176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412099" y="3423989"/>
            <a:ext cx="1584176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527" y="3069919"/>
            <a:ext cx="2612670" cy="22923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785" y="3327954"/>
            <a:ext cx="2024477" cy="17762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099" y="3525358"/>
            <a:ext cx="1574493" cy="13814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03814" y="5509327"/>
            <a:ext cx="864096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Guide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55974" y="5497916"/>
            <a:ext cx="1008113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Region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08134" y="5486505"/>
            <a:ext cx="1008113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Fence</a:t>
            </a:r>
          </a:p>
        </p:txBody>
      </p:sp>
    </p:spTree>
    <p:extLst>
      <p:ext uri="{BB962C8B-B14F-4D97-AF65-F5344CB8AC3E}">
        <p14:creationId xmlns:p14="http://schemas.microsoft.com/office/powerpoint/2010/main" val="11317304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Timing Configuration</a:t>
            </a:r>
          </a:p>
          <a:p>
            <a:r>
              <a:rPr lang="en-GB" dirty="0"/>
              <a:t>Clock tree synthesis</a:t>
            </a:r>
          </a:p>
          <a:p>
            <a:r>
              <a:rPr lang="en-GB" dirty="0"/>
              <a:t>Routing</a:t>
            </a:r>
          </a:p>
          <a:p>
            <a:r>
              <a:rPr lang="en-GB" dirty="0"/>
              <a:t>Timing Fixes along the design flow</a:t>
            </a:r>
          </a:p>
        </p:txBody>
      </p:sp>
    </p:spTree>
    <p:extLst>
      <p:ext uri="{BB962C8B-B14F-4D97-AF65-F5344CB8AC3E}">
        <p14:creationId xmlns:p14="http://schemas.microsoft.com/office/powerpoint/2010/main" val="18200459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3928" y="292494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End Slide</a:t>
            </a:r>
          </a:p>
        </p:txBody>
      </p:sp>
    </p:spTree>
    <p:extLst>
      <p:ext uri="{BB962C8B-B14F-4D97-AF65-F5344CB8AC3E}">
        <p14:creationId xmlns:p14="http://schemas.microsoft.com/office/powerpoint/2010/main" val="1774412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Place and Route Goal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1078309"/>
          </a:xfrm>
        </p:spPr>
        <p:txBody>
          <a:bodyPr/>
          <a:lstStyle/>
          <a:p>
            <a:r>
              <a:rPr lang="en-GB" dirty="0"/>
              <a:t>After Synthesis, we have gates and interconnection information</a:t>
            </a:r>
          </a:p>
          <a:p>
            <a:r>
              <a:rPr lang="en-GB" dirty="0"/>
              <a:t>Physically place the circuit to create an ASIC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194150" y="2236899"/>
            <a:ext cx="1152128" cy="43998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Gates</a:t>
            </a:r>
          </a:p>
        </p:txBody>
      </p:sp>
      <p:sp>
        <p:nvSpPr>
          <p:cNvPr id="6" name="Rectangle 5"/>
          <p:cNvSpPr/>
          <p:nvPr/>
        </p:nvSpPr>
        <p:spPr>
          <a:xfrm>
            <a:off x="518642" y="3645024"/>
            <a:ext cx="115212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Floorplan</a:t>
            </a:r>
          </a:p>
        </p:txBody>
      </p:sp>
      <p:sp>
        <p:nvSpPr>
          <p:cNvPr id="7" name="Rectangle 6"/>
          <p:cNvSpPr/>
          <p:nvPr/>
        </p:nvSpPr>
        <p:spPr>
          <a:xfrm>
            <a:off x="2150740" y="3645024"/>
            <a:ext cx="115212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Place</a:t>
            </a:r>
          </a:p>
        </p:txBody>
      </p:sp>
      <p:sp>
        <p:nvSpPr>
          <p:cNvPr id="8" name="Rectangle 7"/>
          <p:cNvSpPr/>
          <p:nvPr/>
        </p:nvSpPr>
        <p:spPr>
          <a:xfrm>
            <a:off x="3994349" y="3645024"/>
            <a:ext cx="115212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Special Routes</a:t>
            </a:r>
          </a:p>
        </p:txBody>
      </p:sp>
      <p:sp>
        <p:nvSpPr>
          <p:cNvPr id="9" name="Rectangle 8"/>
          <p:cNvSpPr/>
          <p:nvPr/>
        </p:nvSpPr>
        <p:spPr>
          <a:xfrm>
            <a:off x="5837958" y="3645024"/>
            <a:ext cx="115212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Clock Tree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24328" y="3645024"/>
            <a:ext cx="115212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Route</a:t>
            </a:r>
          </a:p>
        </p:txBody>
      </p:sp>
      <p:cxnSp>
        <p:nvCxnSpPr>
          <p:cNvPr id="12" name="Straight Arrow Connector 11"/>
          <p:cNvCxnSpPr>
            <a:stCxn id="6" idx="3"/>
            <a:endCxn id="7" idx="1"/>
          </p:cNvCxnSpPr>
          <p:nvPr/>
        </p:nvCxnSpPr>
        <p:spPr>
          <a:xfrm>
            <a:off x="1670770" y="4005064"/>
            <a:ext cx="4799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3"/>
            <a:endCxn id="8" idx="1"/>
          </p:cNvCxnSpPr>
          <p:nvPr/>
        </p:nvCxnSpPr>
        <p:spPr>
          <a:xfrm>
            <a:off x="3302868" y="4005064"/>
            <a:ext cx="6914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3"/>
            <a:endCxn id="9" idx="1"/>
          </p:cNvCxnSpPr>
          <p:nvPr/>
        </p:nvCxnSpPr>
        <p:spPr>
          <a:xfrm>
            <a:off x="5146477" y="4005064"/>
            <a:ext cx="6914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9" idx="3"/>
            <a:endCxn id="10" idx="1"/>
          </p:cNvCxnSpPr>
          <p:nvPr/>
        </p:nvCxnSpPr>
        <p:spPr>
          <a:xfrm>
            <a:off x="6990086" y="4005064"/>
            <a:ext cx="5342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Down Arrow 36"/>
          <p:cNvSpPr/>
          <p:nvPr/>
        </p:nvSpPr>
        <p:spPr>
          <a:xfrm>
            <a:off x="2555776" y="2805350"/>
            <a:ext cx="432048" cy="623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Down Arrow 37"/>
          <p:cNvSpPr/>
          <p:nvPr/>
        </p:nvSpPr>
        <p:spPr>
          <a:xfrm>
            <a:off x="4354389" y="4437112"/>
            <a:ext cx="432048" cy="4000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2698998" y="4869160"/>
            <a:ext cx="3746003" cy="4320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Layout vs Schematic + DRC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988247" y="5797326"/>
            <a:ext cx="1152128" cy="43998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GDSII</a:t>
            </a:r>
          </a:p>
        </p:txBody>
      </p:sp>
      <p:sp>
        <p:nvSpPr>
          <p:cNvPr id="41" name="Down Arrow 40"/>
          <p:cNvSpPr/>
          <p:nvPr/>
        </p:nvSpPr>
        <p:spPr>
          <a:xfrm>
            <a:off x="4355975" y="5333243"/>
            <a:ext cx="432048" cy="4000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483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P&amp;R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Try to create the best conditions for an easy implementation</a:t>
            </a:r>
          </a:p>
          <a:p>
            <a:r>
              <a:rPr lang="en-GB" dirty="0"/>
              <a:t>Ex: Not too big (long wires), Not too small (less optimisation freedom)</a:t>
            </a:r>
          </a:p>
          <a:p>
            <a:r>
              <a:rPr lang="en-GB" dirty="0"/>
              <a:t>But take into account the design constraints, like embedded special blocks (PLL, Memories, Test controllers), cost </a:t>
            </a:r>
            <a:r>
              <a:rPr lang="en-GB" dirty="0" err="1"/>
              <a:t>etc</a:t>
            </a:r>
            <a:endParaRPr lang="en-GB" dirty="0"/>
          </a:p>
          <a:p>
            <a:r>
              <a:rPr lang="en-GB" dirty="0"/>
              <a:t>Let the software perform as much automated work as possible</a:t>
            </a:r>
          </a:p>
          <a:p>
            <a:r>
              <a:rPr lang="en-GB" dirty="0"/>
              <a:t>Timing is checked the whole time</a:t>
            </a:r>
          </a:p>
          <a:p>
            <a:pPr lvl="1"/>
            <a:r>
              <a:rPr lang="en-GB" dirty="0"/>
              <a:t>Each step have small adjustment steps to improve timing</a:t>
            </a:r>
          </a:p>
        </p:txBody>
      </p:sp>
    </p:spTree>
    <p:extLst>
      <p:ext uri="{BB962C8B-B14F-4D97-AF65-F5344CB8AC3E}">
        <p14:creationId xmlns:p14="http://schemas.microsoft.com/office/powerpoint/2010/main" val="2211604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Floorplaning</a:t>
            </a:r>
            <a:r>
              <a:rPr lang="en-GB" dirty="0"/>
              <a:t>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Prepare the design for physical implementation: set the foundations</a:t>
            </a:r>
          </a:p>
          <a:p>
            <a:r>
              <a:rPr lang="en-GB" dirty="0"/>
              <a:t>The best the </a:t>
            </a:r>
            <a:r>
              <a:rPr lang="en-GB" dirty="0" err="1"/>
              <a:t>floorplaning</a:t>
            </a:r>
            <a:r>
              <a:rPr lang="en-GB" dirty="0"/>
              <a:t>, the less effort required by automated tasks</a:t>
            </a:r>
          </a:p>
          <a:p>
            <a:r>
              <a:rPr lang="en-GB" dirty="0"/>
              <a:t>Usually heavily scripted because a lot of small components must be added to the design for physical rules</a:t>
            </a:r>
          </a:p>
          <a:p>
            <a:pPr lvl="1"/>
            <a:r>
              <a:rPr lang="en-GB" dirty="0"/>
              <a:t>If any re-synthesis is necessary, just re-run the script</a:t>
            </a:r>
          </a:p>
          <a:p>
            <a:r>
              <a:rPr lang="en-GB" dirty="0"/>
              <a:t>During </a:t>
            </a:r>
            <a:r>
              <a:rPr lang="en-GB" dirty="0" err="1"/>
              <a:t>floorplaning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Prepare the die dimensions</a:t>
            </a:r>
          </a:p>
          <a:p>
            <a:pPr lvl="1"/>
            <a:r>
              <a:rPr lang="en-GB" dirty="0"/>
              <a:t>Prepare the I/O </a:t>
            </a:r>
          </a:p>
          <a:p>
            <a:pPr lvl="1"/>
            <a:r>
              <a:rPr lang="en-GB" dirty="0"/>
              <a:t>Pre-Place hard macros</a:t>
            </a:r>
          </a:p>
          <a:p>
            <a:pPr lvl="1"/>
            <a:r>
              <a:rPr lang="en-GB" dirty="0"/>
              <a:t>Route special wires</a:t>
            </a:r>
          </a:p>
          <a:p>
            <a:pPr lvl="1"/>
            <a:r>
              <a:rPr lang="en-GB" dirty="0"/>
              <a:t>Create Partitions (if necessary)</a:t>
            </a:r>
          </a:p>
          <a:p>
            <a:pPr lvl="1"/>
            <a:r>
              <a:rPr lang="en-GB" dirty="0"/>
              <a:t>Add spare cells, well tap </a:t>
            </a:r>
            <a:r>
              <a:rPr lang="en-GB" dirty="0" err="1"/>
              <a:t>etc</a:t>
            </a:r>
            <a:r>
              <a:rPr lang="en-GB" dirty="0"/>
              <a:t>…</a:t>
            </a:r>
          </a:p>
          <a:p>
            <a:pPr lvl="1"/>
            <a:r>
              <a:rPr lang="en-GB" dirty="0"/>
              <a:t>Ready to continue!</a:t>
            </a:r>
          </a:p>
        </p:txBody>
      </p:sp>
    </p:spTree>
    <p:extLst>
      <p:ext uri="{BB962C8B-B14F-4D97-AF65-F5344CB8AC3E}">
        <p14:creationId xmlns:p14="http://schemas.microsoft.com/office/powerpoint/2010/main" val="1761533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Die Size 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2970834"/>
          </a:xfrm>
        </p:spPr>
        <p:txBody>
          <a:bodyPr/>
          <a:lstStyle/>
          <a:p>
            <a:r>
              <a:rPr lang="en-GB" dirty="0"/>
              <a:t>Core Die Area</a:t>
            </a:r>
          </a:p>
          <a:p>
            <a:r>
              <a:rPr lang="en-GB" dirty="0"/>
              <a:t>Size constraint:</a:t>
            </a:r>
          </a:p>
          <a:p>
            <a:pPr lvl="1"/>
            <a:r>
              <a:rPr lang="en-GB" dirty="0"/>
              <a:t>Cost</a:t>
            </a:r>
          </a:p>
          <a:p>
            <a:pPr lvl="1"/>
            <a:r>
              <a:rPr lang="en-GB" dirty="0"/>
              <a:t>Technical limitation (Multi layer Mask)</a:t>
            </a:r>
          </a:p>
          <a:p>
            <a:pPr lvl="1"/>
            <a:r>
              <a:rPr lang="en-GB" dirty="0"/>
              <a:t>Minimal size sometimes </a:t>
            </a:r>
          </a:p>
          <a:p>
            <a:r>
              <a:rPr lang="en-GB" dirty="0"/>
              <a:t>Size Definition:</a:t>
            </a:r>
          </a:p>
          <a:p>
            <a:pPr lvl="1"/>
            <a:r>
              <a:rPr lang="en-GB" dirty="0"/>
              <a:t>I/O bound: Too many pins</a:t>
            </a:r>
          </a:p>
          <a:p>
            <a:pPr lvl="1"/>
            <a:r>
              <a:rPr lang="en-GB" dirty="0"/>
              <a:t>Core bound: Too much logic</a:t>
            </a:r>
          </a:p>
        </p:txBody>
      </p:sp>
      <p:sp>
        <p:nvSpPr>
          <p:cNvPr id="4" name="Rectangle 3"/>
          <p:cNvSpPr/>
          <p:nvPr/>
        </p:nvSpPr>
        <p:spPr>
          <a:xfrm>
            <a:off x="5652120" y="1412776"/>
            <a:ext cx="2160240" cy="18722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483768" y="1412776"/>
            <a:ext cx="3384376" cy="4320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226468" y="4461775"/>
            <a:ext cx="1440160" cy="124813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68" y="4244496"/>
            <a:ext cx="1860959" cy="163277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675801" y="5288247"/>
            <a:ext cx="323080" cy="1227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4675801" y="5144231"/>
            <a:ext cx="323080" cy="1227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4675801" y="5000215"/>
            <a:ext cx="323080" cy="1227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4675801" y="4712183"/>
            <a:ext cx="323080" cy="1227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4675801" y="4856199"/>
            <a:ext cx="323080" cy="1227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4675801" y="4566677"/>
            <a:ext cx="323080" cy="1227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grpSp>
        <p:nvGrpSpPr>
          <p:cNvPr id="25" name="Group 24"/>
          <p:cNvGrpSpPr/>
          <p:nvPr/>
        </p:nvGrpSpPr>
        <p:grpSpPr>
          <a:xfrm rot="5400000">
            <a:off x="5262560" y="3954758"/>
            <a:ext cx="323080" cy="844333"/>
            <a:chOff x="5434364" y="4854124"/>
            <a:chExt cx="323080" cy="844333"/>
          </a:xfrm>
        </p:grpSpPr>
        <p:sp>
          <p:nvSpPr>
            <p:cNvPr id="19" name="Rectangle 18"/>
            <p:cNvSpPr/>
            <p:nvPr/>
          </p:nvSpPr>
          <p:spPr>
            <a:xfrm>
              <a:off x="5434364" y="557569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434364" y="5431678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434364" y="5287662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434364" y="4999630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434364" y="5143646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434364" y="485412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grpSp>
        <p:nvGrpSpPr>
          <p:cNvPr id="26" name="Group 25"/>
          <p:cNvGrpSpPr/>
          <p:nvPr/>
        </p:nvGrpSpPr>
        <p:grpSpPr>
          <a:xfrm rot="5400000">
            <a:off x="5259507" y="5174084"/>
            <a:ext cx="323080" cy="844333"/>
            <a:chOff x="5434364" y="4854124"/>
            <a:chExt cx="323080" cy="844333"/>
          </a:xfrm>
        </p:grpSpPr>
        <p:sp>
          <p:nvSpPr>
            <p:cNvPr id="27" name="Rectangle 26"/>
            <p:cNvSpPr/>
            <p:nvPr/>
          </p:nvSpPr>
          <p:spPr>
            <a:xfrm>
              <a:off x="5434364" y="557569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434364" y="5431678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434364" y="5287662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434364" y="4999630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434364" y="5143646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434364" y="485412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grpSp>
        <p:nvGrpSpPr>
          <p:cNvPr id="33" name="Group 32"/>
          <p:cNvGrpSpPr/>
          <p:nvPr/>
        </p:nvGrpSpPr>
        <p:grpSpPr>
          <a:xfrm rot="10800000">
            <a:off x="5879147" y="4578048"/>
            <a:ext cx="323080" cy="844333"/>
            <a:chOff x="5434364" y="4854124"/>
            <a:chExt cx="323080" cy="844333"/>
          </a:xfrm>
        </p:grpSpPr>
        <p:sp>
          <p:nvSpPr>
            <p:cNvPr id="34" name="Rectangle 33"/>
            <p:cNvSpPr/>
            <p:nvPr/>
          </p:nvSpPr>
          <p:spPr>
            <a:xfrm>
              <a:off x="5434364" y="557569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434364" y="5431678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434364" y="5287662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434364" y="4999630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434364" y="5143646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434364" y="485412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5012800" y="4578048"/>
            <a:ext cx="830413" cy="81564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685556"/>
            <a:ext cx="725914" cy="636906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7282192" y="4480224"/>
            <a:ext cx="1237548" cy="11086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9" name="Group 58"/>
          <p:cNvGrpSpPr/>
          <p:nvPr/>
        </p:nvGrpSpPr>
        <p:grpSpPr>
          <a:xfrm>
            <a:off x="7312463" y="4496257"/>
            <a:ext cx="1177005" cy="109676"/>
            <a:chOff x="6753682" y="4819429"/>
            <a:chExt cx="1177005" cy="109676"/>
          </a:xfrm>
        </p:grpSpPr>
        <p:sp>
          <p:nvSpPr>
            <p:cNvPr id="43" name="Rectangle 42"/>
            <p:cNvSpPr/>
            <p:nvPr/>
          </p:nvSpPr>
          <p:spPr>
            <a:xfrm>
              <a:off x="6753682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373550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908649" y="4820472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063616" y="4820472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218583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528517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683484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838449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7317046" y="4685556"/>
            <a:ext cx="1177005" cy="109676"/>
            <a:chOff x="6753682" y="4819429"/>
            <a:chExt cx="1177005" cy="109676"/>
          </a:xfrm>
        </p:grpSpPr>
        <p:sp>
          <p:nvSpPr>
            <p:cNvPr id="61" name="Rectangle 60"/>
            <p:cNvSpPr/>
            <p:nvPr/>
          </p:nvSpPr>
          <p:spPr>
            <a:xfrm>
              <a:off x="6753682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7373550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6908649" y="4820472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7063616" y="4820472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7218583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528517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683484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838449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7317046" y="4874855"/>
            <a:ext cx="1177005" cy="109676"/>
            <a:chOff x="6753682" y="4819429"/>
            <a:chExt cx="1177005" cy="109676"/>
          </a:xfrm>
        </p:grpSpPr>
        <p:sp>
          <p:nvSpPr>
            <p:cNvPr id="70" name="Rectangle 69"/>
            <p:cNvSpPr/>
            <p:nvPr/>
          </p:nvSpPr>
          <p:spPr>
            <a:xfrm>
              <a:off x="6753682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7373550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6908649" y="4820472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7063616" y="4820472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218583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7528517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7683484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7838449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7317046" y="5064154"/>
            <a:ext cx="1177005" cy="109676"/>
            <a:chOff x="6753682" y="4819429"/>
            <a:chExt cx="1177005" cy="109676"/>
          </a:xfrm>
        </p:grpSpPr>
        <p:sp>
          <p:nvSpPr>
            <p:cNvPr id="79" name="Rectangle 78"/>
            <p:cNvSpPr/>
            <p:nvPr/>
          </p:nvSpPr>
          <p:spPr>
            <a:xfrm>
              <a:off x="6753682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7373550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908649" y="4820472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7063616" y="4820472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7218583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528517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7683484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7838449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7317046" y="5253453"/>
            <a:ext cx="1177005" cy="109676"/>
            <a:chOff x="6753682" y="4819429"/>
            <a:chExt cx="1177005" cy="109676"/>
          </a:xfrm>
        </p:grpSpPr>
        <p:sp>
          <p:nvSpPr>
            <p:cNvPr id="88" name="Rectangle 87"/>
            <p:cNvSpPr/>
            <p:nvPr/>
          </p:nvSpPr>
          <p:spPr>
            <a:xfrm>
              <a:off x="6753682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7373550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08649" y="4820472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7063616" y="4820472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7218583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7528517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7683484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7838449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7312463" y="5442752"/>
            <a:ext cx="1177005" cy="109676"/>
            <a:chOff x="6753682" y="4819429"/>
            <a:chExt cx="1177005" cy="109676"/>
          </a:xfrm>
        </p:grpSpPr>
        <p:sp>
          <p:nvSpPr>
            <p:cNvPr id="97" name="Rectangle 96"/>
            <p:cNvSpPr/>
            <p:nvPr/>
          </p:nvSpPr>
          <p:spPr>
            <a:xfrm>
              <a:off x="6753682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7373550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6908649" y="4820472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063616" y="4820472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218583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7528517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683484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838449" y="4819429"/>
              <a:ext cx="92238" cy="1086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pic>
        <p:nvPicPr>
          <p:cNvPr id="105" name="Picture 10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566" y="4670697"/>
            <a:ext cx="828604" cy="727005"/>
          </a:xfrm>
          <a:prstGeom prst="rect">
            <a:avLst/>
          </a:prstGeom>
        </p:spPr>
      </p:pic>
      <p:sp>
        <p:nvSpPr>
          <p:cNvPr id="106" name="TextBox 105"/>
          <p:cNvSpPr txBox="1"/>
          <p:nvPr/>
        </p:nvSpPr>
        <p:spPr>
          <a:xfrm>
            <a:off x="1090501" y="5880127"/>
            <a:ext cx="1977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Core Area Bound</a:t>
            </a:r>
          </a:p>
        </p:txBody>
      </p:sp>
      <p:grpSp>
        <p:nvGrpSpPr>
          <p:cNvPr id="107" name="Group 106"/>
          <p:cNvGrpSpPr/>
          <p:nvPr/>
        </p:nvGrpSpPr>
        <p:grpSpPr>
          <a:xfrm rot="5400000">
            <a:off x="1785006" y="3857244"/>
            <a:ext cx="323080" cy="844333"/>
            <a:chOff x="5434364" y="4854124"/>
            <a:chExt cx="323080" cy="844333"/>
          </a:xfrm>
        </p:grpSpPr>
        <p:sp>
          <p:nvSpPr>
            <p:cNvPr id="108" name="Rectangle 107"/>
            <p:cNvSpPr/>
            <p:nvPr/>
          </p:nvSpPr>
          <p:spPr>
            <a:xfrm>
              <a:off x="5434364" y="557569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5434364" y="5431678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434364" y="5287662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5434364" y="4999630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5434364" y="5143646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5434364" y="485412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grpSp>
        <p:nvGrpSpPr>
          <p:cNvPr id="114" name="Group 113"/>
          <p:cNvGrpSpPr/>
          <p:nvPr/>
        </p:nvGrpSpPr>
        <p:grpSpPr>
          <a:xfrm rot="10800000">
            <a:off x="2729406" y="4672934"/>
            <a:ext cx="323080" cy="844333"/>
            <a:chOff x="5434364" y="4854124"/>
            <a:chExt cx="323080" cy="844333"/>
          </a:xfrm>
        </p:grpSpPr>
        <p:sp>
          <p:nvSpPr>
            <p:cNvPr id="115" name="Rectangle 114"/>
            <p:cNvSpPr/>
            <p:nvPr/>
          </p:nvSpPr>
          <p:spPr>
            <a:xfrm>
              <a:off x="5434364" y="557569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5434364" y="5431678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5434364" y="5287662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5434364" y="4999630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5434364" y="5143646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5434364" y="4854124"/>
              <a:ext cx="323080" cy="1227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</p:grpSp>
      <p:sp>
        <p:nvSpPr>
          <p:cNvPr id="121" name="TextBox 120"/>
          <p:cNvSpPr txBox="1"/>
          <p:nvPr/>
        </p:nvSpPr>
        <p:spPr>
          <a:xfrm>
            <a:off x="6051118" y="5877272"/>
            <a:ext cx="1378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I/O Bound</a:t>
            </a:r>
          </a:p>
        </p:txBody>
      </p:sp>
      <p:cxnSp>
        <p:nvCxnSpPr>
          <p:cNvPr id="123" name="Straight Arrow Connector 122"/>
          <p:cNvCxnSpPr/>
          <p:nvPr/>
        </p:nvCxnSpPr>
        <p:spPr>
          <a:xfrm flipV="1">
            <a:off x="5781832" y="1504149"/>
            <a:ext cx="1932803" cy="170882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4541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I/O Placement and Pads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I/O provide interface to external world</a:t>
            </a:r>
          </a:p>
          <a:p>
            <a:r>
              <a:rPr lang="en-GB" dirty="0"/>
              <a:t>In smaller technology node, there is an IO voltage:</a:t>
            </a:r>
          </a:p>
          <a:p>
            <a:pPr lvl="1"/>
            <a:r>
              <a:rPr lang="en-GB" dirty="0"/>
              <a:t>UMC65: 1.8 V for IO typically, ~1V for core logic</a:t>
            </a:r>
          </a:p>
          <a:p>
            <a:r>
              <a:rPr lang="en-GB" dirty="0"/>
              <a:t>I/O cells are big and provide voltage translation, as well as ESD protection</a:t>
            </a:r>
          </a:p>
          <a:p>
            <a:r>
              <a:rPr lang="en-GB" dirty="0"/>
              <a:t>Like Standard cells, they are designed to be abutted to each other </a:t>
            </a:r>
          </a:p>
        </p:txBody>
      </p:sp>
      <p:sp>
        <p:nvSpPr>
          <p:cNvPr id="4" name="Rectangle 3"/>
          <p:cNvSpPr/>
          <p:nvPr/>
        </p:nvSpPr>
        <p:spPr>
          <a:xfrm>
            <a:off x="3995936" y="3789040"/>
            <a:ext cx="1080120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319844" y="3787444"/>
            <a:ext cx="360040" cy="288032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463988" y="5544232"/>
            <a:ext cx="144016" cy="144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635896" y="341049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PAD side (outside)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20264" y="576784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Core side (inside)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491880" y="3861048"/>
            <a:ext cx="0" cy="1872208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660843" y="457648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Standard height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995936" y="4400392"/>
            <a:ext cx="1080120" cy="25274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VDD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995936" y="5011744"/>
            <a:ext cx="1080120" cy="25274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VSS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112059" y="4543517"/>
            <a:ext cx="936104" cy="435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155282" y="5011744"/>
            <a:ext cx="892881" cy="152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084166" y="4827078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Power rails</a:t>
            </a:r>
          </a:p>
        </p:txBody>
      </p:sp>
    </p:spTree>
    <p:extLst>
      <p:ext uri="{BB962C8B-B14F-4D97-AF65-F5344CB8AC3E}">
        <p14:creationId xmlns:p14="http://schemas.microsoft.com/office/powerpoint/2010/main" val="100186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Domains and 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198563"/>
            <a:ext cx="4323903" cy="496674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Power Domains are used to separate various supplies:</a:t>
            </a:r>
          </a:p>
          <a:p>
            <a:pPr lvl="1"/>
            <a:r>
              <a:rPr lang="en-GB" dirty="0"/>
              <a:t>Typical: Analog and Digital Domains</a:t>
            </a:r>
          </a:p>
          <a:p>
            <a:pPr lvl="1"/>
            <a:r>
              <a:rPr lang="en-GB" dirty="0"/>
              <a:t>Possible: Multiple digital power domains</a:t>
            </a:r>
          </a:p>
          <a:p>
            <a:r>
              <a:rPr lang="en-GB" dirty="0"/>
              <a:t>Explanation:</a:t>
            </a:r>
          </a:p>
          <a:p>
            <a:pPr lvl="1"/>
            <a:r>
              <a:rPr lang="en-GB" dirty="0"/>
              <a:t>Digital and Analog are separated to avoid power supply cross-talk</a:t>
            </a:r>
          </a:p>
          <a:p>
            <a:pPr lvl="1"/>
            <a:r>
              <a:rPr lang="en-GB" dirty="0"/>
              <a:t>A digital domain can have a lower VDD to save power, and another one a higher VDD for better performances</a:t>
            </a:r>
          </a:p>
          <a:p>
            <a:r>
              <a:rPr lang="en-GB" dirty="0"/>
              <a:t>Advanced options:</a:t>
            </a:r>
          </a:p>
          <a:p>
            <a:pPr lvl="1"/>
            <a:r>
              <a:rPr lang="en-GB" dirty="0"/>
              <a:t>Digital Power domains can interface using level shifters placed by the tool</a:t>
            </a:r>
          </a:p>
          <a:p>
            <a:pPr lvl="1"/>
            <a:r>
              <a:rPr lang="en-GB" dirty="0"/>
              <a:t>Digital Power domain can be “shutdown”; like a sleep mode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976641"/>
            <a:ext cx="3742428" cy="39548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8064" y="4941168"/>
            <a:ext cx="3591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TI MSP432 Microcontroller PADS</a:t>
            </a:r>
          </a:p>
        </p:txBody>
      </p:sp>
      <p:sp>
        <p:nvSpPr>
          <p:cNvPr id="12" name="Oval 11"/>
          <p:cNvSpPr/>
          <p:nvPr/>
        </p:nvSpPr>
        <p:spPr>
          <a:xfrm>
            <a:off x="7524328" y="2060848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7092280" y="2060848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7092280" y="2852936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580112" y="3284984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580112" y="2492896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6732240" y="2492896"/>
            <a:ext cx="288032" cy="28803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6732240" y="2852936"/>
            <a:ext cx="288032" cy="288032"/>
          </a:xfrm>
          <a:prstGeom prst="ellipse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7092280" y="2492896"/>
            <a:ext cx="288032" cy="288032"/>
          </a:xfrm>
          <a:prstGeom prst="ellipse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6732240" y="3284984"/>
            <a:ext cx="288032" cy="288032"/>
          </a:xfrm>
          <a:prstGeom prst="ellipse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7092280" y="3284984"/>
            <a:ext cx="288032" cy="28803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05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IO Power rows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700" y="980728"/>
            <a:ext cx="8356600" cy="1294333"/>
          </a:xfrm>
        </p:spPr>
        <p:txBody>
          <a:bodyPr/>
          <a:lstStyle/>
          <a:p>
            <a:r>
              <a:rPr lang="en-GB" dirty="0"/>
              <a:t>IO Cells have specific rules for power rail connections</a:t>
            </a:r>
          </a:p>
          <a:p>
            <a:r>
              <a:rPr lang="en-GB" dirty="0"/>
              <a:t>The Technology documentation provide information</a:t>
            </a:r>
          </a:p>
          <a:p>
            <a:r>
              <a:rPr lang="en-GB" dirty="0"/>
              <a:t>Design by abutment, power rails must respect some rules:</a:t>
            </a:r>
          </a:p>
          <a:p>
            <a:r>
              <a:rPr lang="en-GB" dirty="0"/>
              <a:t>All power domains must be separated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2348880"/>
            <a:ext cx="3903212" cy="35756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23720" y="5904706"/>
            <a:ext cx="505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Example from UMC65: Multiple Digital Domains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4283968" y="3355802"/>
            <a:ext cx="2808312" cy="121706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94140" y="4437112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IUM?: Signal cell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71800" y="2636912"/>
            <a:ext cx="1440160" cy="1080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776608" y="3176973"/>
            <a:ext cx="923184" cy="4141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83583" y="3591158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Required cells</a:t>
            </a:r>
          </a:p>
        </p:txBody>
      </p:sp>
    </p:spTree>
    <p:extLst>
      <p:ext uri="{BB962C8B-B14F-4D97-AF65-F5344CB8AC3E}">
        <p14:creationId xmlns:p14="http://schemas.microsoft.com/office/powerpoint/2010/main" val="4140407534"/>
      </p:ext>
    </p:extLst>
  </p:cSld>
  <p:clrMapOvr>
    <a:masterClrMapping/>
  </p:clrMapOvr>
</p:sld>
</file>

<file path=ppt/theme/theme1.xml><?xml version="1.0" encoding="utf-8"?>
<a:theme xmlns:a="http://schemas.openxmlformats.org/drawingml/2006/main" name="KIT_master_ppt2003_e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KIT_master_ppt2007_en</Template>
  <TotalTime>40749</TotalTime>
  <Words>1286</Words>
  <Application>Microsoft Office PowerPoint</Application>
  <PresentationFormat>On-screen Show (4:3)</PresentationFormat>
  <Paragraphs>245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Arial</vt:lpstr>
      <vt:lpstr>KIT_master_ppt2003_en</vt:lpstr>
      <vt:lpstr>PowerPoint Presentation</vt:lpstr>
      <vt:lpstr>Lecture Goal</vt:lpstr>
      <vt:lpstr>Place and Route Goal</vt:lpstr>
      <vt:lpstr>P&amp;R Strategy</vt:lpstr>
      <vt:lpstr>Floorplaning Overview</vt:lpstr>
      <vt:lpstr>Die Size Configuration</vt:lpstr>
      <vt:lpstr>I/O Placement and Pads </vt:lpstr>
      <vt:lpstr>Power Domains and IO</vt:lpstr>
      <vt:lpstr>IO Power rows design</vt:lpstr>
      <vt:lpstr>IO Placement types</vt:lpstr>
      <vt:lpstr>PAD type: Wire Bonding Pads</vt:lpstr>
      <vt:lpstr>PAD type: AREA IO for Flip-Chip</vt:lpstr>
      <vt:lpstr>PowerPoint Presentation</vt:lpstr>
      <vt:lpstr>IO Cell Types</vt:lpstr>
      <vt:lpstr>Partitioning: Definition and re-implementation</vt:lpstr>
      <vt:lpstr>Partition Level implementation</vt:lpstr>
      <vt:lpstr>Hard Macros</vt:lpstr>
      <vt:lpstr>Pre-Placement : Finish floorplan</vt:lpstr>
      <vt:lpstr>Pre-Placement: WellTap example</vt:lpstr>
      <vt:lpstr>Pre-Placement: Spare Cells example</vt:lpstr>
      <vt:lpstr>Placement in the Tools</vt:lpstr>
      <vt:lpstr>Power planning and Power Analysis</vt:lpstr>
      <vt:lpstr>Power Grid: Global Grid</vt:lpstr>
      <vt:lpstr>Power Grid: Rows and Macros connections</vt:lpstr>
      <vt:lpstr>Standard Cells Placement</vt:lpstr>
      <vt:lpstr>Placement constraints</vt:lpstr>
      <vt:lpstr>Next time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Leys</dc:creator>
  <cp:lastModifiedBy>Richard Leys</cp:lastModifiedBy>
  <cp:revision>571</cp:revision>
  <dcterms:created xsi:type="dcterms:W3CDTF">2015-04-20T11:56:13Z</dcterms:created>
  <dcterms:modified xsi:type="dcterms:W3CDTF">2016-06-14T08:30:56Z</dcterms:modified>
</cp:coreProperties>
</file>